
<file path=[Content_Types].xml><?xml version="1.0" encoding="utf-8"?>
<Types xmlns="http://schemas.openxmlformats.org/package/2006/content-types">
  <Default Extension="docx" ContentType="application/vnd.openxmlformats-officedocument.wordprocessingml.document"/>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6"/>
  </p:notesMasterIdLst>
  <p:sldIdLst>
    <p:sldId id="256" r:id="rId2"/>
    <p:sldId id="257" r:id="rId3"/>
    <p:sldId id="258" r:id="rId4"/>
    <p:sldId id="259" r:id="rId5"/>
    <p:sldId id="260" r:id="rId6"/>
    <p:sldId id="261" r:id="rId7"/>
    <p:sldId id="263" r:id="rId8"/>
    <p:sldId id="262" r:id="rId9"/>
    <p:sldId id="273" r:id="rId10"/>
    <p:sldId id="264" r:id="rId11"/>
    <p:sldId id="265" r:id="rId12"/>
    <p:sldId id="271" r:id="rId13"/>
    <p:sldId id="267" r:id="rId14"/>
    <p:sldId id="269" r:id="rId15"/>
    <p:sldId id="272" r:id="rId16"/>
    <p:sldId id="274" r:id="rId17"/>
    <p:sldId id="281" r:id="rId18"/>
    <p:sldId id="283" r:id="rId19"/>
    <p:sldId id="284" r:id="rId20"/>
    <p:sldId id="282" r:id="rId21"/>
    <p:sldId id="285" r:id="rId22"/>
    <p:sldId id="279" r:id="rId23"/>
    <p:sldId id="286" r:id="rId24"/>
    <p:sldId id="280" r:id="rId25"/>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73" autoAdjust="0"/>
    <p:restoredTop sz="66392" autoAdjust="0"/>
  </p:normalViewPr>
  <p:slideViewPr>
    <p:cSldViewPr snapToGrid="0">
      <p:cViewPr varScale="1">
        <p:scale>
          <a:sx n="75" d="100"/>
          <a:sy n="75" d="100"/>
        </p:scale>
        <p:origin x="1254" y="78"/>
      </p:cViewPr>
      <p:guideLst/>
    </p:cSldViewPr>
  </p:slideViewPr>
  <p:outlineViewPr>
    <p:cViewPr>
      <p:scale>
        <a:sx n="33" d="100"/>
        <a:sy n="33" d="100"/>
      </p:scale>
      <p:origin x="0" y="-1075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49929C3-4FE7-4A2F-B56C-BF09E10DB977}" type="datetimeFigureOut">
              <a:rPr lang="en-US" smtClean="0"/>
              <a:t>7/16/2021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E6E19AA-464B-4996-B3DA-F87DDB7E00EE}" type="slidenum">
              <a:rPr lang="en-US" smtClean="0"/>
              <a:t>‹#›</a:t>
            </a:fld>
            <a:endParaRPr lang="en-US"/>
          </a:p>
        </p:txBody>
      </p:sp>
    </p:spTree>
    <p:extLst>
      <p:ext uri="{BB962C8B-B14F-4D97-AF65-F5344CB8AC3E}">
        <p14:creationId xmlns:p14="http://schemas.microsoft.com/office/powerpoint/2010/main" val="39365385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E6E19AA-464B-4996-B3DA-F87DDB7E00EE}" type="slidenum">
              <a:rPr lang="en-US" smtClean="0"/>
              <a:t>1</a:t>
            </a:fld>
            <a:endParaRPr lang="en-US"/>
          </a:p>
        </p:txBody>
      </p:sp>
    </p:spTree>
    <p:extLst>
      <p:ext uri="{BB962C8B-B14F-4D97-AF65-F5344CB8AC3E}">
        <p14:creationId xmlns:p14="http://schemas.microsoft.com/office/powerpoint/2010/main" val="1588727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Brush Script MT" panose="03060802040406070304" pitchFamily="66" charset="0"/>
            </a:endParaRPr>
          </a:p>
        </p:txBody>
      </p:sp>
      <p:sp>
        <p:nvSpPr>
          <p:cNvPr id="4" name="Slide Number Placeholder 3"/>
          <p:cNvSpPr>
            <a:spLocks noGrp="1"/>
          </p:cNvSpPr>
          <p:nvPr>
            <p:ph type="sldNum" sz="quarter" idx="5"/>
          </p:nvPr>
        </p:nvSpPr>
        <p:spPr/>
        <p:txBody>
          <a:bodyPr/>
          <a:lstStyle/>
          <a:p>
            <a:fld id="{1E6E19AA-464B-4996-B3DA-F87DDB7E00EE}" type="slidenum">
              <a:rPr lang="en-US" smtClean="0"/>
              <a:t>8</a:t>
            </a:fld>
            <a:endParaRPr lang="en-US"/>
          </a:p>
        </p:txBody>
      </p:sp>
    </p:spTree>
    <p:extLst>
      <p:ext uri="{BB962C8B-B14F-4D97-AF65-F5344CB8AC3E}">
        <p14:creationId xmlns:p14="http://schemas.microsoft.com/office/powerpoint/2010/main" val="137712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E6E19AA-464B-4996-B3DA-F87DDB7E00EE}" type="slidenum">
              <a:rPr lang="en-US" smtClean="0"/>
              <a:t>10</a:t>
            </a:fld>
            <a:endParaRPr lang="en-US"/>
          </a:p>
        </p:txBody>
      </p:sp>
    </p:spTree>
    <p:extLst>
      <p:ext uri="{BB962C8B-B14F-4D97-AF65-F5344CB8AC3E}">
        <p14:creationId xmlns:p14="http://schemas.microsoft.com/office/powerpoint/2010/main" val="39404334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E6E19AA-464B-4996-B3DA-F87DDB7E00EE}" type="slidenum">
              <a:rPr lang="en-US" smtClean="0"/>
              <a:t>11</a:t>
            </a:fld>
            <a:endParaRPr lang="en-US"/>
          </a:p>
        </p:txBody>
      </p:sp>
    </p:spTree>
    <p:extLst>
      <p:ext uri="{BB962C8B-B14F-4D97-AF65-F5344CB8AC3E}">
        <p14:creationId xmlns:p14="http://schemas.microsoft.com/office/powerpoint/2010/main" val="1768020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E6E19AA-464B-4996-B3DA-F87DDB7E00EE}" type="slidenum">
              <a:rPr lang="en-US" smtClean="0"/>
              <a:t>14</a:t>
            </a:fld>
            <a:endParaRPr lang="en-US"/>
          </a:p>
        </p:txBody>
      </p:sp>
    </p:spTree>
    <p:extLst>
      <p:ext uri="{BB962C8B-B14F-4D97-AF65-F5344CB8AC3E}">
        <p14:creationId xmlns:p14="http://schemas.microsoft.com/office/powerpoint/2010/main" val="16510881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E6E19AA-464B-4996-B3DA-F87DDB7E00EE}" type="slidenum">
              <a:rPr lang="en-US" smtClean="0"/>
              <a:t>16</a:t>
            </a:fld>
            <a:endParaRPr lang="en-US"/>
          </a:p>
        </p:txBody>
      </p:sp>
    </p:spTree>
    <p:extLst>
      <p:ext uri="{BB962C8B-B14F-4D97-AF65-F5344CB8AC3E}">
        <p14:creationId xmlns:p14="http://schemas.microsoft.com/office/powerpoint/2010/main" val="33771580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E6E19AA-464B-4996-B3DA-F87DDB7E00EE}" type="slidenum">
              <a:rPr lang="en-US" smtClean="0"/>
              <a:t>19</a:t>
            </a:fld>
            <a:endParaRPr lang="en-US"/>
          </a:p>
        </p:txBody>
      </p:sp>
    </p:spTree>
    <p:extLst>
      <p:ext uri="{BB962C8B-B14F-4D97-AF65-F5344CB8AC3E}">
        <p14:creationId xmlns:p14="http://schemas.microsoft.com/office/powerpoint/2010/main" val="29333922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E6E19AA-464B-4996-B3DA-F87DDB7E00EE}" type="slidenum">
              <a:rPr lang="en-US" smtClean="0"/>
              <a:t>20</a:t>
            </a:fld>
            <a:endParaRPr lang="en-US"/>
          </a:p>
        </p:txBody>
      </p:sp>
    </p:spTree>
    <p:extLst>
      <p:ext uri="{BB962C8B-B14F-4D97-AF65-F5344CB8AC3E}">
        <p14:creationId xmlns:p14="http://schemas.microsoft.com/office/powerpoint/2010/main" val="1290656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E6E19AA-464B-4996-B3DA-F87DDB7E00EE}" type="slidenum">
              <a:rPr lang="en-US" smtClean="0"/>
              <a:t>24</a:t>
            </a:fld>
            <a:endParaRPr lang="en-US"/>
          </a:p>
        </p:txBody>
      </p:sp>
    </p:spTree>
    <p:extLst>
      <p:ext uri="{BB962C8B-B14F-4D97-AF65-F5344CB8AC3E}">
        <p14:creationId xmlns:p14="http://schemas.microsoft.com/office/powerpoint/2010/main" val="3342781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3D4624B5-9EFA-4BD0-8234-BDF255940C43}" type="datetime1">
              <a:rPr lang="en-US" smtClean="0"/>
              <a:t>7/16/2021</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4436F2-E455-4345-9A7F-1D717510C48F}" type="datetime1">
              <a:rPr lang="en-US" smtClean="0"/>
              <a:t>7/16/2021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4ED6A3-AAB2-4C59-BF37-CEF1E25C697E}" type="datetime1">
              <a:rPr lang="en-US" smtClean="0"/>
              <a:t>7/16/2021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5742FF-9C9B-45F4-9C69-73F451297EBB}" type="datetime1">
              <a:rPr lang="en-US" smtClean="0"/>
              <a:t>7/16/2021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CD14A21B-5BC9-4AEF-BE85-2D38DCA20734}" type="datetime1">
              <a:rPr lang="en-US" smtClean="0"/>
              <a:t>7/16/2021</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914DE9B-669D-40CF-A76E-A77093D46763}" type="datetime1">
              <a:rPr lang="en-US" smtClean="0"/>
              <a:t>7/16/2021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750C6C4-4CC8-4E08-AC49-D154891B1600}" type="datetime1">
              <a:rPr lang="en-US" smtClean="0"/>
              <a:t>7/16/2021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5932F4-0293-4CEE-B458-21C3230F331C}" type="datetime1">
              <a:rPr lang="en-US" smtClean="0"/>
              <a:t>7/16/2021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942B90-F56E-4CB0-9417-2088067C58FA}" type="datetime1">
              <a:rPr lang="en-US" smtClean="0"/>
              <a:t>7/16/2021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DBFFDE0D-2857-4FA2-BEDC-1FADEFCC4426}" type="datetime1">
              <a:rPr lang="en-US" smtClean="0"/>
              <a:t>7/16/2021</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1595C46-91EC-4CC6-8679-8AFDB54EEE8C}" type="datetime1">
              <a:rPr lang="en-US" smtClean="0"/>
              <a:t>7/16/2021</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9D016810-14E4-422E-B215-68D02847D160}" type="datetime1">
              <a:rPr lang="en-US" smtClean="0"/>
              <a:t>7/16/2021</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docx"/><Relationship Id="rId2" Type="http://schemas.openxmlformats.org/officeDocument/2006/relationships/notesSlide" Target="../notesSlides/notesSlide4.xml"/><Relationship Id="rId1" Type="http://schemas.openxmlformats.org/officeDocument/2006/relationships/slideLayout" Target="../slideLayouts/slideLayout9.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9.xml"/><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rschrader@admin.nv.gov" TargetMode="Externa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dswords@admin.nv.gov" TargetMode="External"/><Relationship Id="rId2" Type="http://schemas.openxmlformats.org/officeDocument/2006/relationships/hyperlink" Target="mailto:rshrader@admin.nv.gov" TargetMode="External"/><Relationship Id="rId1" Type="http://schemas.openxmlformats.org/officeDocument/2006/relationships/slideLayout" Target="../slideLayouts/slideLayout2.xml"/><Relationship Id="rId5" Type="http://schemas.openxmlformats.org/officeDocument/2006/relationships/hyperlink" Target="mailto:cxmartinez@admin.nv.gov" TargetMode="External"/><Relationship Id="rId4" Type="http://schemas.openxmlformats.org/officeDocument/2006/relationships/hyperlink" Target="mailto:egildark@admin.nv.gov"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ada.nv.gov/Training/OnlineDocTraining/" TargetMode="External"/><Relationship Id="rId2" Type="http://schemas.openxmlformats.org/officeDocument/2006/relationships/hyperlink" Target="ada.nv.gov" TargetMode="External"/><Relationship Id="rId1" Type="http://schemas.openxmlformats.org/officeDocument/2006/relationships/slideLayout" Target="../slideLayouts/slideLayout2.xml"/><Relationship Id="rId4" Type="http://schemas.openxmlformats.org/officeDocument/2006/relationships/hyperlink" Target="https://ada.nv.gov/Siteimprove/"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D6DF7-AFB9-4E5C-B839-8CC5BC9C77D6}"/>
              </a:ext>
            </a:extLst>
          </p:cNvPr>
          <p:cNvSpPr>
            <a:spLocks noGrp="1"/>
          </p:cNvSpPr>
          <p:nvPr>
            <p:ph type="ctrTitle"/>
          </p:nvPr>
        </p:nvSpPr>
        <p:spPr/>
        <p:txBody>
          <a:bodyPr/>
          <a:lstStyle/>
          <a:p>
            <a:r>
              <a:rPr lang="en-US" sz="4000" dirty="0">
                <a:latin typeface="Arial" panose="020B0604020202020204" pitchFamily="34" charset="0"/>
                <a:cs typeface="Arial" panose="020B0604020202020204" pitchFamily="34" charset="0"/>
              </a:rPr>
              <a:t>ADA Compliance and accessibility</a:t>
            </a:r>
          </a:p>
        </p:txBody>
      </p:sp>
      <p:sp>
        <p:nvSpPr>
          <p:cNvPr id="3" name="Subtitle 2">
            <a:extLst>
              <a:ext uri="{FF2B5EF4-FFF2-40B4-BE49-F238E27FC236}">
                <a16:creationId xmlns:a16="http://schemas.microsoft.com/office/drawing/2014/main" id="{1C6EDD3A-9DC8-45F8-9015-E0A809E982C1}"/>
              </a:ext>
            </a:extLst>
          </p:cNvPr>
          <p:cNvSpPr>
            <a:spLocks noGrp="1"/>
          </p:cNvSpPr>
          <p:nvPr>
            <p:ph type="subTitle" idx="1"/>
          </p:nvPr>
        </p:nvSpPr>
        <p:spPr/>
        <p:txBody>
          <a:bodyPr>
            <a:normAutofit/>
          </a:bodyPr>
          <a:lstStyle/>
          <a:p>
            <a:r>
              <a:rPr lang="en-US" dirty="0">
                <a:latin typeface="Arial" panose="020B0604020202020204" pitchFamily="34" charset="0"/>
                <a:cs typeface="Arial" panose="020B0604020202020204" pitchFamily="34" charset="0"/>
              </a:rPr>
              <a:t>Overview for Document Creators</a:t>
            </a:r>
          </a:p>
        </p:txBody>
      </p:sp>
      <p:sp>
        <p:nvSpPr>
          <p:cNvPr id="4" name="Slide Number Placeholder 3">
            <a:extLst>
              <a:ext uri="{FF2B5EF4-FFF2-40B4-BE49-F238E27FC236}">
                <a16:creationId xmlns:a16="http://schemas.microsoft.com/office/drawing/2014/main" id="{0E156355-39CF-4B72-A0C0-41C5EB2C3B0D}"/>
              </a:ext>
            </a:extLst>
          </p:cNvPr>
          <p:cNvSpPr>
            <a:spLocks noGrp="1"/>
          </p:cNvSpPr>
          <p:nvPr>
            <p:ph type="sldNum" sz="quarter" idx="12"/>
          </p:nvPr>
        </p:nvSpPr>
        <p:spPr/>
        <p:txBody>
          <a:bodyPr/>
          <a:lstStyle/>
          <a:p>
            <a:fld id="{69E57DC2-970A-4B3E-BB1C-7A09969E49DF}" type="slidenum">
              <a:rPr lang="en-US" smtClean="0"/>
              <a:pPr/>
              <a:t>1</a:t>
            </a:fld>
            <a:endParaRPr lang="en-US" dirty="0"/>
          </a:p>
        </p:txBody>
      </p:sp>
    </p:spTree>
    <p:extLst>
      <p:ext uri="{BB962C8B-B14F-4D97-AF65-F5344CB8AC3E}">
        <p14:creationId xmlns:p14="http://schemas.microsoft.com/office/powerpoint/2010/main" val="3742802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9C5C5-477F-4146-BFD5-4F7695305894}"/>
              </a:ext>
            </a:extLst>
          </p:cNvPr>
          <p:cNvSpPr>
            <a:spLocks noGrp="1"/>
          </p:cNvSpPr>
          <p:nvPr>
            <p:ph type="title"/>
          </p:nvPr>
        </p:nvSpPr>
        <p:spPr/>
        <p:txBody>
          <a:bodyPr>
            <a:normAutofit/>
          </a:bodyPr>
          <a:lstStyle/>
          <a:p>
            <a:r>
              <a:rPr lang="en-US" sz="4000" u="sng" dirty="0">
                <a:latin typeface="Arial" panose="020B0604020202020204" pitchFamily="34" charset="0"/>
                <a:cs typeface="Arial" panose="020B0604020202020204" pitchFamily="34" charset="0"/>
              </a:rPr>
              <a:t>Creating ADA Compliant Documents: Word</a:t>
            </a:r>
          </a:p>
        </p:txBody>
      </p:sp>
      <p:sp>
        <p:nvSpPr>
          <p:cNvPr id="3" name="Content Placeholder 2">
            <a:extLst>
              <a:ext uri="{FF2B5EF4-FFF2-40B4-BE49-F238E27FC236}">
                <a16:creationId xmlns:a16="http://schemas.microsoft.com/office/drawing/2014/main" id="{149040D1-12AF-42BD-B245-A5178985935E}"/>
              </a:ext>
            </a:extLst>
          </p:cNvPr>
          <p:cNvSpPr>
            <a:spLocks noGrp="1"/>
          </p:cNvSpPr>
          <p:nvPr>
            <p:ph idx="1"/>
          </p:nvPr>
        </p:nvSpPr>
        <p:spPr/>
        <p:txBody>
          <a:bodyPr>
            <a:normAutofit fontScale="85000" lnSpcReduction="20000"/>
          </a:bodyPr>
          <a:lstStyle/>
          <a:p>
            <a:r>
              <a:rPr lang="en-US" dirty="0">
                <a:latin typeface="Arial" panose="020B0604020202020204" pitchFamily="34" charset="0"/>
                <a:cs typeface="Arial" panose="020B0604020202020204" pitchFamily="34" charset="0"/>
              </a:rPr>
              <a:t>Word has a built-in accessibility checker.  The checker will provide information on whether the document has any accessibility issues and how to fix them (see next slide).</a:t>
            </a:r>
          </a:p>
          <a:p>
            <a:r>
              <a:rPr lang="en-US" dirty="0">
                <a:latin typeface="Arial" panose="020B0604020202020204" pitchFamily="34" charset="0"/>
                <a:cs typeface="Arial" panose="020B0604020202020204" pitchFamily="34" charset="0"/>
              </a:rPr>
              <a:t>Recommendations on how to create accessible Word documents include:</a:t>
            </a:r>
          </a:p>
          <a:p>
            <a:pPr lvl="1"/>
            <a:r>
              <a:rPr lang="en-US" dirty="0">
                <a:latin typeface="Arial" panose="020B0604020202020204" pitchFamily="34" charset="0"/>
                <a:cs typeface="Arial" panose="020B0604020202020204" pitchFamily="34" charset="0"/>
              </a:rPr>
              <a:t>Use sans serif font (i.e., Arial, Calibri) instead of more ornate fonts</a:t>
            </a:r>
          </a:p>
          <a:p>
            <a:pPr lvl="1"/>
            <a:r>
              <a:rPr lang="en-US" dirty="0">
                <a:latin typeface="Arial" panose="020B0604020202020204" pitchFamily="34" charset="0"/>
                <a:cs typeface="Arial" panose="020B0604020202020204" pitchFamily="34" charset="0"/>
              </a:rPr>
              <a:t>Text should be 12 point or larger</a:t>
            </a:r>
          </a:p>
          <a:p>
            <a:pPr lvl="1"/>
            <a:r>
              <a:rPr lang="en-US" dirty="0">
                <a:latin typeface="Arial" panose="020B0604020202020204" pitchFamily="34" charset="0"/>
                <a:cs typeface="Arial" panose="020B0604020202020204" pitchFamily="34" charset="0"/>
              </a:rPr>
              <a:t>Avoid using only size or color to convey meaning</a:t>
            </a:r>
          </a:p>
          <a:p>
            <a:pPr lvl="1"/>
            <a:r>
              <a:rPr lang="en-US" dirty="0">
                <a:latin typeface="Arial" panose="020B0604020202020204" pitchFamily="34" charset="0"/>
                <a:cs typeface="Arial" panose="020B0604020202020204" pitchFamily="34" charset="0"/>
              </a:rPr>
              <a:t>Provide alternative text for all images. Avoid copying and pasting screen shots from other documents, as these are images</a:t>
            </a:r>
          </a:p>
          <a:p>
            <a:pPr lvl="1"/>
            <a:r>
              <a:rPr lang="en-US" dirty="0">
                <a:latin typeface="Arial" panose="020B0604020202020204" pitchFamily="34" charset="0"/>
                <a:cs typeface="Arial" panose="020B0604020202020204" pitchFamily="34" charset="0"/>
              </a:rPr>
              <a:t>Avoid heavily edited and redacted documents (such as documents published with track changes) </a:t>
            </a:r>
          </a:p>
          <a:p>
            <a:pPr lvl="1"/>
            <a:r>
              <a:rPr lang="en-US" dirty="0">
                <a:latin typeface="Arial" panose="020B0604020202020204" pitchFamily="34" charset="0"/>
                <a:cs typeface="Arial" panose="020B0604020202020204" pitchFamily="34" charset="0"/>
              </a:rPr>
              <a:t>Hyperlink text should provide a clear description of the link destination</a:t>
            </a:r>
          </a:p>
          <a:p>
            <a:pPr lvl="1"/>
            <a:r>
              <a:rPr lang="en-US" dirty="0">
                <a:latin typeface="Arial" panose="020B0604020202020204" pitchFamily="34" charset="0"/>
                <a:cs typeface="Arial" panose="020B0604020202020204" pitchFamily="34" charset="0"/>
              </a:rPr>
              <a:t>Don’t insert complex tables into Word documents if they are not necessary (see Excel recommendations)</a:t>
            </a:r>
          </a:p>
          <a:p>
            <a:endParaRPr lang="en-US" dirty="0"/>
          </a:p>
        </p:txBody>
      </p:sp>
      <p:sp>
        <p:nvSpPr>
          <p:cNvPr id="4" name="Slide Number Placeholder 3">
            <a:extLst>
              <a:ext uri="{FF2B5EF4-FFF2-40B4-BE49-F238E27FC236}">
                <a16:creationId xmlns:a16="http://schemas.microsoft.com/office/drawing/2014/main" id="{920A0A3A-75B5-439D-A2A4-7FA623D346A2}"/>
              </a:ext>
            </a:extLst>
          </p:cNvPr>
          <p:cNvSpPr>
            <a:spLocks noGrp="1"/>
          </p:cNvSpPr>
          <p:nvPr>
            <p:ph type="sldNum" sz="quarter" idx="12"/>
          </p:nvPr>
        </p:nvSpPr>
        <p:spPr/>
        <p:txBody>
          <a:bodyPr/>
          <a:lstStyle/>
          <a:p>
            <a:fld id="{69E57DC2-970A-4B3E-BB1C-7A09969E49DF}" type="slidenum">
              <a:rPr lang="en-US" smtClean="0"/>
              <a:t>10</a:t>
            </a:fld>
            <a:endParaRPr lang="en-US" dirty="0"/>
          </a:p>
        </p:txBody>
      </p:sp>
    </p:spTree>
    <p:extLst>
      <p:ext uri="{BB962C8B-B14F-4D97-AF65-F5344CB8AC3E}">
        <p14:creationId xmlns:p14="http://schemas.microsoft.com/office/powerpoint/2010/main" val="3866301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8FD38-2D0B-454E-AF4B-392E098364D5}"/>
              </a:ext>
            </a:extLst>
          </p:cNvPr>
          <p:cNvSpPr>
            <a:spLocks noGrp="1"/>
          </p:cNvSpPr>
          <p:nvPr>
            <p:ph type="title"/>
          </p:nvPr>
        </p:nvSpPr>
        <p:spPr/>
        <p:txBody>
          <a:bodyPr/>
          <a:lstStyle/>
          <a:p>
            <a:r>
              <a:rPr lang="en-US" u="sng" dirty="0">
                <a:latin typeface="Arial" panose="020B0604020202020204" pitchFamily="34" charset="0"/>
                <a:cs typeface="Arial" panose="020B0604020202020204" pitchFamily="34" charset="0"/>
              </a:rPr>
              <a:t>Word Accessibility Checker</a:t>
            </a:r>
          </a:p>
        </p:txBody>
      </p:sp>
      <p:pic>
        <p:nvPicPr>
          <p:cNvPr id="8" name="Picture Placeholder 7">
            <a:extLst>
              <a:ext uri="{FF2B5EF4-FFF2-40B4-BE49-F238E27FC236}">
                <a16:creationId xmlns:a16="http://schemas.microsoft.com/office/drawing/2014/main" id="{29399069-5F34-43C1-A358-1B90003DECF0}"/>
              </a:ext>
              <a:ext uri="{C183D7F6-B498-43B3-948B-1728B52AA6E4}">
                <adec:decorative xmlns:adec="http://schemas.microsoft.com/office/drawing/2017/decorative" val="1"/>
              </a:ext>
            </a:extLst>
          </p:cNvPr>
          <p:cNvPicPr>
            <a:picLocks noGrp="1" noChangeAspect="1"/>
          </p:cNvPicPr>
          <p:nvPr>
            <p:ph type="pic" idx="1"/>
          </p:nvPr>
        </p:nvPicPr>
        <p:blipFill>
          <a:blip r:embed="rId3"/>
          <a:srcRect l="1447" r="1447"/>
          <a:stretch>
            <a:fillRect/>
          </a:stretch>
        </p:blipFill>
        <p:spPr/>
      </p:pic>
      <p:sp>
        <p:nvSpPr>
          <p:cNvPr id="6" name="Text Placeholder 5">
            <a:extLst>
              <a:ext uri="{FF2B5EF4-FFF2-40B4-BE49-F238E27FC236}">
                <a16:creationId xmlns:a16="http://schemas.microsoft.com/office/drawing/2014/main" id="{823CE11B-F5DF-4DB9-BC0E-6A636A19544E}"/>
              </a:ext>
            </a:extLst>
          </p:cNvPr>
          <p:cNvSpPr>
            <a:spLocks noGrp="1"/>
          </p:cNvSpPr>
          <p:nvPr>
            <p:ph type="body" sz="half" idx="2"/>
          </p:nvPr>
        </p:nvSpPr>
        <p:spPr/>
        <p:txBody>
          <a:bodyPr>
            <a:noAutofit/>
          </a:bodyPr>
          <a:lstStyle/>
          <a:p>
            <a:r>
              <a:rPr lang="en-US" dirty="0">
                <a:latin typeface="Arial" panose="020B0604020202020204" pitchFamily="34" charset="0"/>
                <a:cs typeface="Arial" panose="020B0604020202020204" pitchFamily="34" charset="0"/>
              </a:rPr>
              <a:t>To run the Word accessibility checker:</a:t>
            </a:r>
          </a:p>
          <a:p>
            <a:pPr marL="800100" lvl="1" indent="-342900">
              <a:buFont typeface="+mj-lt"/>
              <a:buAutoNum type="arabicPeriod"/>
            </a:pPr>
            <a:r>
              <a:rPr lang="en-US" sz="1600" dirty="0">
                <a:latin typeface="Arial" panose="020B0604020202020204" pitchFamily="34" charset="0"/>
                <a:cs typeface="Arial" panose="020B0604020202020204" pitchFamily="34" charset="0"/>
              </a:rPr>
              <a:t>Select “File” on the ribbon</a:t>
            </a:r>
          </a:p>
          <a:p>
            <a:pPr marL="800100" lvl="1" indent="-342900">
              <a:buFont typeface="+mj-lt"/>
              <a:buAutoNum type="arabicPeriod"/>
            </a:pPr>
            <a:r>
              <a:rPr lang="en-US" sz="1600" dirty="0">
                <a:latin typeface="Arial" panose="020B0604020202020204" pitchFamily="34" charset="0"/>
                <a:cs typeface="Arial" panose="020B0604020202020204" pitchFamily="34" charset="0"/>
              </a:rPr>
              <a:t>Select “Info”</a:t>
            </a:r>
          </a:p>
          <a:p>
            <a:pPr marL="800100" lvl="1" indent="-342900">
              <a:buFont typeface="+mj-lt"/>
              <a:buAutoNum type="arabicPeriod"/>
            </a:pPr>
            <a:r>
              <a:rPr lang="en-US" sz="1600" dirty="0">
                <a:latin typeface="Arial" panose="020B0604020202020204" pitchFamily="34" charset="0"/>
                <a:cs typeface="Arial" panose="020B0604020202020204" pitchFamily="34" charset="0"/>
              </a:rPr>
              <a:t>Select “Check for Issues”</a:t>
            </a:r>
          </a:p>
          <a:p>
            <a:pPr marL="800100" lvl="1" indent="-342900">
              <a:buFont typeface="+mj-lt"/>
              <a:buAutoNum type="arabicPeriod"/>
            </a:pPr>
            <a:r>
              <a:rPr lang="en-US" sz="1600" dirty="0">
                <a:latin typeface="Arial" panose="020B0604020202020204" pitchFamily="34" charset="0"/>
                <a:cs typeface="Arial" panose="020B0604020202020204" pitchFamily="34" charset="0"/>
              </a:rPr>
              <a:t>Select “Check for Accessibility”</a:t>
            </a:r>
          </a:p>
          <a:p>
            <a:pPr lvl="1"/>
            <a:endParaRPr lang="en-US" sz="1600"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The accessibility checker pane will open and display any issues with the document.</a:t>
            </a:r>
          </a:p>
          <a:p>
            <a:r>
              <a:rPr lang="en-US" dirty="0">
                <a:latin typeface="Arial" panose="020B0604020202020204" pitchFamily="34" charset="0"/>
                <a:cs typeface="Arial" panose="020B0604020202020204" pitchFamily="34" charset="0"/>
              </a:rPr>
              <a:t>To resolve the issues, click on the error and follow the instructions.</a:t>
            </a:r>
          </a:p>
        </p:txBody>
      </p:sp>
      <p:pic>
        <p:nvPicPr>
          <p:cNvPr id="11" name="Picture 10" descr="Image of how to access the Word Check Accessibility feature">
            <a:extLst>
              <a:ext uri="{FF2B5EF4-FFF2-40B4-BE49-F238E27FC236}">
                <a16:creationId xmlns:a16="http://schemas.microsoft.com/office/drawing/2014/main" id="{A75B0FED-DACE-4060-A567-66B893B3F344}"/>
              </a:ext>
            </a:extLst>
          </p:cNvPr>
          <p:cNvPicPr>
            <a:picLocks noChangeAspect="1"/>
          </p:cNvPicPr>
          <p:nvPr/>
        </p:nvPicPr>
        <p:blipFill>
          <a:blip r:embed="rId4"/>
          <a:stretch>
            <a:fillRect/>
          </a:stretch>
        </p:blipFill>
        <p:spPr>
          <a:xfrm>
            <a:off x="5532120" y="1"/>
            <a:ext cx="6431280" cy="6857999"/>
          </a:xfrm>
          <a:prstGeom prst="rect">
            <a:avLst/>
          </a:prstGeom>
        </p:spPr>
      </p:pic>
      <p:sp>
        <p:nvSpPr>
          <p:cNvPr id="2" name="Slide Number Placeholder 1">
            <a:extLst>
              <a:ext uri="{FF2B5EF4-FFF2-40B4-BE49-F238E27FC236}">
                <a16:creationId xmlns:a16="http://schemas.microsoft.com/office/drawing/2014/main" id="{60A0770B-72FD-45E4-9B0B-F75FE2924503}"/>
              </a:ext>
            </a:extLst>
          </p:cNvPr>
          <p:cNvSpPr>
            <a:spLocks noGrp="1"/>
          </p:cNvSpPr>
          <p:nvPr>
            <p:ph type="sldNum" sz="quarter" idx="12"/>
          </p:nvPr>
        </p:nvSpPr>
        <p:spPr/>
        <p:txBody>
          <a:bodyPr/>
          <a:lstStyle/>
          <a:p>
            <a:fld id="{69E57DC2-970A-4B3E-BB1C-7A09969E49DF}" type="slidenum">
              <a:rPr lang="en-US" smtClean="0"/>
              <a:pPr/>
              <a:t>11</a:t>
            </a:fld>
            <a:endParaRPr lang="en-US" dirty="0"/>
          </a:p>
        </p:txBody>
      </p:sp>
    </p:spTree>
    <p:extLst>
      <p:ext uri="{BB962C8B-B14F-4D97-AF65-F5344CB8AC3E}">
        <p14:creationId xmlns:p14="http://schemas.microsoft.com/office/powerpoint/2010/main" val="2639617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6146E-B9C8-411F-994A-EC4E181A5B08}"/>
              </a:ext>
            </a:extLst>
          </p:cNvPr>
          <p:cNvSpPr>
            <a:spLocks noGrp="1"/>
          </p:cNvSpPr>
          <p:nvPr>
            <p:ph type="title"/>
          </p:nvPr>
        </p:nvSpPr>
        <p:spPr/>
        <p:txBody>
          <a:bodyPr>
            <a:noAutofit/>
          </a:bodyPr>
          <a:lstStyle/>
          <a:p>
            <a:r>
              <a:rPr lang="en-US" u="sng" dirty="0"/>
              <a:t>A Picture is Worth….an Accessibility Error</a:t>
            </a:r>
          </a:p>
        </p:txBody>
      </p:sp>
      <p:pic>
        <p:nvPicPr>
          <p:cNvPr id="6" name="Picture Placeholder 5" descr="Image of Siteimprove errors generated by images with no alternative text">
            <a:extLst>
              <a:ext uri="{FF2B5EF4-FFF2-40B4-BE49-F238E27FC236}">
                <a16:creationId xmlns:a16="http://schemas.microsoft.com/office/drawing/2014/main" id="{12A02363-9F19-4A0C-B00C-B50ADD86FFDB}"/>
              </a:ext>
            </a:extLst>
          </p:cNvPr>
          <p:cNvPicPr>
            <a:picLocks noGrp="1" noChangeAspect="1"/>
          </p:cNvPicPr>
          <p:nvPr>
            <p:ph type="pic" idx="1"/>
          </p:nvPr>
        </p:nvPicPr>
        <p:blipFill>
          <a:blip r:embed="rId2"/>
          <a:srcRect t="21444" b="21444"/>
          <a:stretch>
            <a:fillRect/>
          </a:stretch>
        </p:blipFill>
        <p:spPr>
          <a:xfrm>
            <a:off x="5532120" y="71456"/>
            <a:ext cx="6659880" cy="6857999"/>
          </a:xfrm>
        </p:spPr>
      </p:pic>
      <p:sp>
        <p:nvSpPr>
          <p:cNvPr id="3" name="Slide Number Placeholder 2">
            <a:extLst>
              <a:ext uri="{FF2B5EF4-FFF2-40B4-BE49-F238E27FC236}">
                <a16:creationId xmlns:a16="http://schemas.microsoft.com/office/drawing/2014/main" id="{AE83D258-6EAE-44DE-97B1-3EB9F971A4DC}"/>
              </a:ext>
            </a:extLst>
          </p:cNvPr>
          <p:cNvSpPr>
            <a:spLocks noGrp="1"/>
          </p:cNvSpPr>
          <p:nvPr>
            <p:ph type="sldNum" sz="quarter" idx="12"/>
          </p:nvPr>
        </p:nvSpPr>
        <p:spPr/>
        <p:txBody>
          <a:bodyPr/>
          <a:lstStyle/>
          <a:p>
            <a:fld id="{69E57DC2-970A-4B3E-BB1C-7A09969E49DF}" type="slidenum">
              <a:rPr lang="en-US" smtClean="0"/>
              <a:pPr/>
              <a:t>12</a:t>
            </a:fld>
            <a:endParaRPr lang="en-US" dirty="0"/>
          </a:p>
        </p:txBody>
      </p:sp>
    </p:spTree>
    <p:extLst>
      <p:ext uri="{BB962C8B-B14F-4D97-AF65-F5344CB8AC3E}">
        <p14:creationId xmlns:p14="http://schemas.microsoft.com/office/powerpoint/2010/main" val="8903793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4BAA2-6971-4B9A-B844-F22E94CF9CF4}"/>
              </a:ext>
            </a:extLst>
          </p:cNvPr>
          <p:cNvSpPr>
            <a:spLocks noGrp="1"/>
          </p:cNvSpPr>
          <p:nvPr>
            <p:ph type="title"/>
          </p:nvPr>
        </p:nvSpPr>
        <p:spPr/>
        <p:txBody>
          <a:bodyPr/>
          <a:lstStyle/>
          <a:p>
            <a:r>
              <a:rPr lang="en-US" u="sng" dirty="0"/>
              <a:t>Creating ADA Compliant Documents: Excel</a:t>
            </a:r>
          </a:p>
        </p:txBody>
      </p:sp>
      <p:sp>
        <p:nvSpPr>
          <p:cNvPr id="3" name="Content Placeholder 2">
            <a:extLst>
              <a:ext uri="{FF2B5EF4-FFF2-40B4-BE49-F238E27FC236}">
                <a16:creationId xmlns:a16="http://schemas.microsoft.com/office/drawing/2014/main" id="{E98D0A64-D8DE-4C1E-9BEE-F7BD65522283}"/>
              </a:ext>
            </a:extLst>
          </p:cNvPr>
          <p:cNvSpPr>
            <a:spLocks noGrp="1"/>
          </p:cNvSpPr>
          <p:nvPr>
            <p:ph idx="1"/>
          </p:nvPr>
        </p:nvSpPr>
        <p:spPr/>
        <p:txBody>
          <a:bodyPr>
            <a:normAutofit lnSpcReduction="10000"/>
          </a:bodyPr>
          <a:lstStyle/>
          <a:p>
            <a:r>
              <a:rPr lang="en-US" dirty="0"/>
              <a:t>Excel has a built-in accessibility checker.  The checker will provide information on whether the document has any accessibility issues and how to fix them (see next slide).</a:t>
            </a:r>
          </a:p>
          <a:p>
            <a:r>
              <a:rPr lang="en-US" dirty="0"/>
              <a:t>Recommendations on how to create accessible Excel documents include:</a:t>
            </a:r>
          </a:p>
          <a:p>
            <a:pPr lvl="1"/>
            <a:r>
              <a:rPr lang="en-US" dirty="0"/>
              <a:t>Use simple table structures if possible</a:t>
            </a:r>
          </a:p>
          <a:p>
            <a:pPr lvl="1"/>
            <a:r>
              <a:rPr lang="en-US" dirty="0"/>
              <a:t>Do not merge table cells.  If a table does not have the same number of columns in each row, the entire table will not be ADA compliant</a:t>
            </a:r>
          </a:p>
          <a:p>
            <a:pPr lvl="1"/>
            <a:r>
              <a:rPr lang="en-US" dirty="0"/>
              <a:t>Provide a descriptive table name</a:t>
            </a:r>
          </a:p>
          <a:p>
            <a:pPr lvl="1"/>
            <a:r>
              <a:rPr lang="en-US" dirty="0"/>
              <a:t>Include alternative text with all visuals, including embedded objects, charts and graphs</a:t>
            </a:r>
          </a:p>
          <a:p>
            <a:pPr lvl="1"/>
            <a:r>
              <a:rPr lang="en-US" dirty="0"/>
              <a:t>Give all sheet tabs unique names</a:t>
            </a:r>
          </a:p>
          <a:p>
            <a:pPr lvl="1"/>
            <a:endParaRPr lang="en-US" dirty="0"/>
          </a:p>
          <a:p>
            <a:pPr lvl="1"/>
            <a:endParaRPr lang="en-US" dirty="0"/>
          </a:p>
          <a:p>
            <a:endParaRPr lang="en-US" dirty="0"/>
          </a:p>
        </p:txBody>
      </p:sp>
      <p:sp>
        <p:nvSpPr>
          <p:cNvPr id="4" name="Slide Number Placeholder 3">
            <a:extLst>
              <a:ext uri="{FF2B5EF4-FFF2-40B4-BE49-F238E27FC236}">
                <a16:creationId xmlns:a16="http://schemas.microsoft.com/office/drawing/2014/main" id="{7978A878-ED4C-41A7-ACDC-D1AB857C92E1}"/>
              </a:ext>
            </a:extLst>
          </p:cNvPr>
          <p:cNvSpPr>
            <a:spLocks noGrp="1"/>
          </p:cNvSpPr>
          <p:nvPr>
            <p:ph type="sldNum" sz="quarter" idx="12"/>
          </p:nvPr>
        </p:nvSpPr>
        <p:spPr/>
        <p:txBody>
          <a:bodyPr/>
          <a:lstStyle/>
          <a:p>
            <a:fld id="{69E57DC2-970A-4B3E-BB1C-7A09969E49DF}" type="slidenum">
              <a:rPr lang="en-US" smtClean="0"/>
              <a:t>13</a:t>
            </a:fld>
            <a:endParaRPr lang="en-US" dirty="0"/>
          </a:p>
        </p:txBody>
      </p:sp>
    </p:spTree>
    <p:extLst>
      <p:ext uri="{BB962C8B-B14F-4D97-AF65-F5344CB8AC3E}">
        <p14:creationId xmlns:p14="http://schemas.microsoft.com/office/powerpoint/2010/main" val="10987337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0471C-5688-4E66-9FD2-083A157CAFB8}"/>
              </a:ext>
            </a:extLst>
          </p:cNvPr>
          <p:cNvSpPr>
            <a:spLocks noGrp="1"/>
          </p:cNvSpPr>
          <p:nvPr>
            <p:ph type="title"/>
          </p:nvPr>
        </p:nvSpPr>
        <p:spPr/>
        <p:txBody>
          <a:bodyPr>
            <a:normAutofit/>
          </a:bodyPr>
          <a:lstStyle/>
          <a:p>
            <a:r>
              <a:rPr lang="en-US" sz="4000" u="sng" dirty="0">
                <a:latin typeface="Arial" panose="020B0604020202020204" pitchFamily="34" charset="0"/>
                <a:cs typeface="Arial" panose="020B0604020202020204" pitchFamily="34" charset="0"/>
              </a:rPr>
              <a:t>Excel Accessibility Checker</a:t>
            </a:r>
          </a:p>
        </p:txBody>
      </p:sp>
      <p:sp>
        <p:nvSpPr>
          <p:cNvPr id="4" name="Text Placeholder 3">
            <a:extLst>
              <a:ext uri="{FF2B5EF4-FFF2-40B4-BE49-F238E27FC236}">
                <a16:creationId xmlns:a16="http://schemas.microsoft.com/office/drawing/2014/main" id="{06F5E295-3300-4560-9214-69678880C8BA}"/>
              </a:ext>
            </a:extLst>
          </p:cNvPr>
          <p:cNvSpPr>
            <a:spLocks noGrp="1"/>
          </p:cNvSpPr>
          <p:nvPr>
            <p:ph type="body" sz="half" idx="2"/>
          </p:nvPr>
        </p:nvSpPr>
        <p:spPr/>
        <p:txBody>
          <a:bodyPr>
            <a:normAutofit fontScale="92500" lnSpcReduction="20000"/>
          </a:bodyPr>
          <a:lstStyle/>
          <a:p>
            <a:pPr marL="342900" indent="-342900">
              <a:buFont typeface="+mj-lt"/>
              <a:buAutoNum type="arabicPeriod"/>
            </a:pPr>
            <a:r>
              <a:rPr lang="en-US" sz="2000" dirty="0">
                <a:latin typeface="Arial" panose="020B0604020202020204" pitchFamily="34" charset="0"/>
                <a:cs typeface="Arial" panose="020B0604020202020204" pitchFamily="34" charset="0"/>
              </a:rPr>
              <a:t>Select “Review” from the ribbon</a:t>
            </a:r>
          </a:p>
          <a:p>
            <a:pPr marL="342900" indent="-342900">
              <a:buFont typeface="+mj-lt"/>
              <a:buAutoNum type="arabicPeriod"/>
            </a:pPr>
            <a:r>
              <a:rPr lang="en-US" sz="2000" dirty="0">
                <a:latin typeface="Arial" panose="020B0604020202020204" pitchFamily="34" charset="0"/>
                <a:cs typeface="Arial" panose="020B0604020202020204" pitchFamily="34" charset="0"/>
              </a:rPr>
              <a:t>Click “Check Accessibility”</a:t>
            </a:r>
          </a:p>
          <a:p>
            <a:r>
              <a:rPr lang="en-US" sz="2000" dirty="0">
                <a:latin typeface="Arial" panose="020B0604020202020204" pitchFamily="34" charset="0"/>
                <a:cs typeface="Arial" panose="020B0604020202020204" pitchFamily="34" charset="0"/>
              </a:rPr>
              <a:t>The accessibility checker pane will open and display any issues with the document</a:t>
            </a:r>
          </a:p>
          <a:p>
            <a:r>
              <a:rPr lang="en-US" sz="2000" dirty="0">
                <a:latin typeface="Arial" panose="020B0604020202020204" pitchFamily="34" charset="0"/>
                <a:cs typeface="Arial" panose="020B0604020202020204" pitchFamily="34" charset="0"/>
              </a:rPr>
              <a:t>To resolve the issues, click on the error and follow the instructions</a:t>
            </a:r>
          </a:p>
          <a:p>
            <a:endParaRPr lang="en-US" dirty="0"/>
          </a:p>
        </p:txBody>
      </p:sp>
      <p:pic>
        <p:nvPicPr>
          <p:cNvPr id="46" name="Picture Placeholder 45" descr="Image of how to navigate to the Excel Accessibility Checker">
            <a:extLst>
              <a:ext uri="{FF2B5EF4-FFF2-40B4-BE49-F238E27FC236}">
                <a16:creationId xmlns:a16="http://schemas.microsoft.com/office/drawing/2014/main" id="{E6A7840E-1992-43F2-8586-3FFB6C5E26B7}"/>
              </a:ext>
            </a:extLst>
          </p:cNvPr>
          <p:cNvPicPr>
            <a:picLocks noGrp="1" noChangeAspect="1"/>
          </p:cNvPicPr>
          <p:nvPr>
            <p:ph type="pic" idx="1"/>
          </p:nvPr>
        </p:nvPicPr>
        <p:blipFill>
          <a:blip r:embed="rId3"/>
          <a:srcRect l="16774" r="16774"/>
          <a:stretch>
            <a:fillRect/>
          </a:stretch>
        </p:blipFill>
        <p:spPr/>
      </p:pic>
      <p:sp>
        <p:nvSpPr>
          <p:cNvPr id="3" name="Slide Number Placeholder 2">
            <a:extLst>
              <a:ext uri="{FF2B5EF4-FFF2-40B4-BE49-F238E27FC236}">
                <a16:creationId xmlns:a16="http://schemas.microsoft.com/office/drawing/2014/main" id="{BE0957F2-FFAC-4769-B62A-14F1638426E4}"/>
              </a:ext>
            </a:extLst>
          </p:cNvPr>
          <p:cNvSpPr>
            <a:spLocks noGrp="1"/>
          </p:cNvSpPr>
          <p:nvPr>
            <p:ph type="sldNum" sz="quarter" idx="12"/>
          </p:nvPr>
        </p:nvSpPr>
        <p:spPr/>
        <p:txBody>
          <a:bodyPr/>
          <a:lstStyle/>
          <a:p>
            <a:fld id="{69E57DC2-970A-4B3E-BB1C-7A09969E49DF}" type="slidenum">
              <a:rPr lang="en-US" smtClean="0"/>
              <a:pPr/>
              <a:t>14</a:t>
            </a:fld>
            <a:endParaRPr lang="en-US" dirty="0"/>
          </a:p>
        </p:txBody>
      </p:sp>
    </p:spTree>
    <p:extLst>
      <p:ext uri="{BB962C8B-B14F-4D97-AF65-F5344CB8AC3E}">
        <p14:creationId xmlns:p14="http://schemas.microsoft.com/office/powerpoint/2010/main" val="6957631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61E52-6485-49E7-AABF-2EA7CCBC9CB1}"/>
              </a:ext>
            </a:extLst>
          </p:cNvPr>
          <p:cNvSpPr>
            <a:spLocks noGrp="1"/>
          </p:cNvSpPr>
          <p:nvPr>
            <p:ph type="title"/>
          </p:nvPr>
        </p:nvSpPr>
        <p:spPr/>
        <p:txBody>
          <a:bodyPr>
            <a:normAutofit/>
          </a:bodyPr>
          <a:lstStyle/>
          <a:p>
            <a:r>
              <a:rPr lang="en-US" sz="4000" u="sng" dirty="0">
                <a:latin typeface="Arial" panose="020B0604020202020204" pitchFamily="34" charset="0"/>
                <a:cs typeface="Arial" panose="020B0604020202020204" pitchFamily="34" charset="0"/>
              </a:rPr>
              <a:t>Creating ADA Compliant Documents: PowerPoint</a:t>
            </a:r>
          </a:p>
        </p:txBody>
      </p:sp>
      <p:sp>
        <p:nvSpPr>
          <p:cNvPr id="3" name="Content Placeholder 2">
            <a:extLst>
              <a:ext uri="{FF2B5EF4-FFF2-40B4-BE49-F238E27FC236}">
                <a16:creationId xmlns:a16="http://schemas.microsoft.com/office/drawing/2014/main" id="{82DD377B-C823-4530-9A69-3BD6DD76B635}"/>
              </a:ext>
            </a:extLst>
          </p:cNvPr>
          <p:cNvSpPr>
            <a:spLocks noGrp="1"/>
          </p:cNvSpPr>
          <p:nvPr>
            <p:ph idx="1"/>
          </p:nvPr>
        </p:nvSpPr>
        <p:spPr/>
        <p:txBody>
          <a:bodyPr>
            <a:noAutofit/>
          </a:bodyPr>
          <a:lstStyle/>
          <a:p>
            <a:r>
              <a:rPr lang="en-US" sz="1800" dirty="0">
                <a:latin typeface="Arial" panose="020B0604020202020204" pitchFamily="34" charset="0"/>
                <a:cs typeface="Arial" panose="020B0604020202020204" pitchFamily="34" charset="0"/>
              </a:rPr>
              <a:t>PowerPoint has a built-in accessibility checker.  The checker will provide information on whether the document has any accessibility issues and how to fix them (see next slide).</a:t>
            </a:r>
          </a:p>
          <a:p>
            <a:r>
              <a:rPr lang="en-US" sz="1800" dirty="0">
                <a:latin typeface="Arial" panose="020B0604020202020204" pitchFamily="34" charset="0"/>
                <a:cs typeface="Arial" panose="020B0604020202020204" pitchFamily="34" charset="0"/>
              </a:rPr>
              <a:t>Recommendations on how to create accessible PowerPoint documents include:</a:t>
            </a:r>
          </a:p>
          <a:p>
            <a:pPr lvl="1"/>
            <a:r>
              <a:rPr lang="en-US" sz="1800" dirty="0">
                <a:latin typeface="Arial" panose="020B0604020202020204" pitchFamily="34" charset="0"/>
                <a:cs typeface="Arial" panose="020B0604020202020204" pitchFamily="34" charset="0"/>
              </a:rPr>
              <a:t>Provide alternative text for all visuals</a:t>
            </a:r>
          </a:p>
          <a:p>
            <a:pPr lvl="1"/>
            <a:r>
              <a:rPr lang="en-US" sz="1800" dirty="0">
                <a:latin typeface="Arial" panose="020B0604020202020204" pitchFamily="34" charset="0"/>
                <a:cs typeface="Arial" panose="020B0604020202020204" pitchFamily="34" charset="0"/>
              </a:rPr>
              <a:t>Avoid using text inside of images to convey your message</a:t>
            </a:r>
          </a:p>
          <a:p>
            <a:pPr lvl="1"/>
            <a:r>
              <a:rPr lang="en-US" sz="1800" dirty="0">
                <a:latin typeface="Arial" panose="020B0604020202020204" pitchFamily="34" charset="0"/>
                <a:cs typeface="Arial" panose="020B0604020202020204" pitchFamily="34" charset="0"/>
              </a:rPr>
              <a:t>If an image includes text, repeat the text in the presentation</a:t>
            </a:r>
          </a:p>
          <a:p>
            <a:pPr lvl="1"/>
            <a:r>
              <a:rPr lang="en-US" sz="1800" dirty="0">
                <a:latin typeface="Arial" panose="020B0604020202020204" pitchFamily="34" charset="0"/>
                <a:cs typeface="Arial" panose="020B0604020202020204" pitchFamily="34" charset="0"/>
              </a:rPr>
              <a:t>Use strong color contrast (for color blind and low vision users)</a:t>
            </a:r>
          </a:p>
          <a:p>
            <a:pPr lvl="1"/>
            <a:r>
              <a:rPr lang="en-US" sz="1800" dirty="0">
                <a:latin typeface="Arial" panose="020B0604020202020204" pitchFamily="34" charset="0"/>
                <a:cs typeface="Arial" panose="020B0604020202020204" pitchFamily="34" charset="0"/>
              </a:rPr>
              <a:t>Provide a unique title for every slide</a:t>
            </a:r>
          </a:p>
          <a:p>
            <a:pPr lvl="1"/>
            <a:r>
              <a:rPr lang="en-US" sz="1800" dirty="0">
                <a:latin typeface="Arial" panose="020B0604020202020204" pitchFamily="34" charset="0"/>
                <a:cs typeface="Arial" panose="020B0604020202020204" pitchFamily="34" charset="0"/>
              </a:rPr>
              <a:t>Avoid all capital letters and excessive underlining</a:t>
            </a:r>
          </a:p>
          <a:p>
            <a:pPr lvl="1"/>
            <a:r>
              <a:rPr lang="en-US" sz="1800" dirty="0">
                <a:latin typeface="Arial" panose="020B0604020202020204" pitchFamily="34" charset="0"/>
                <a:cs typeface="Arial" panose="020B0604020202020204" pitchFamily="34" charset="0"/>
              </a:rPr>
              <a:t>Use the built-in slide designs</a:t>
            </a:r>
          </a:p>
        </p:txBody>
      </p:sp>
      <p:sp>
        <p:nvSpPr>
          <p:cNvPr id="4" name="Slide Number Placeholder 3">
            <a:extLst>
              <a:ext uri="{FF2B5EF4-FFF2-40B4-BE49-F238E27FC236}">
                <a16:creationId xmlns:a16="http://schemas.microsoft.com/office/drawing/2014/main" id="{E73E5601-4719-462C-93EA-32A8936B8A9B}"/>
              </a:ext>
            </a:extLst>
          </p:cNvPr>
          <p:cNvSpPr>
            <a:spLocks noGrp="1"/>
          </p:cNvSpPr>
          <p:nvPr>
            <p:ph type="sldNum" sz="quarter" idx="12"/>
          </p:nvPr>
        </p:nvSpPr>
        <p:spPr/>
        <p:txBody>
          <a:bodyPr/>
          <a:lstStyle/>
          <a:p>
            <a:fld id="{69E57DC2-970A-4B3E-BB1C-7A09969E49DF}" type="slidenum">
              <a:rPr lang="en-US" smtClean="0"/>
              <a:t>15</a:t>
            </a:fld>
            <a:endParaRPr lang="en-US" dirty="0"/>
          </a:p>
        </p:txBody>
      </p:sp>
    </p:spTree>
    <p:extLst>
      <p:ext uri="{BB962C8B-B14F-4D97-AF65-F5344CB8AC3E}">
        <p14:creationId xmlns:p14="http://schemas.microsoft.com/office/powerpoint/2010/main" val="4714079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40E9A-4EAF-4106-8E98-8E2E9F3F27EC}"/>
              </a:ext>
            </a:extLst>
          </p:cNvPr>
          <p:cNvSpPr>
            <a:spLocks noGrp="1"/>
          </p:cNvSpPr>
          <p:nvPr>
            <p:ph type="title"/>
          </p:nvPr>
        </p:nvSpPr>
        <p:spPr/>
        <p:txBody>
          <a:bodyPr>
            <a:normAutofit/>
          </a:bodyPr>
          <a:lstStyle/>
          <a:p>
            <a:r>
              <a:rPr lang="en-US" sz="4000" u="sng" dirty="0">
                <a:latin typeface="Arial" panose="020B0604020202020204" pitchFamily="34" charset="0"/>
                <a:cs typeface="Arial" panose="020B0604020202020204" pitchFamily="34" charset="0"/>
              </a:rPr>
              <a:t>PowerPoint Accessibility Checker</a:t>
            </a:r>
          </a:p>
        </p:txBody>
      </p:sp>
      <p:sp>
        <p:nvSpPr>
          <p:cNvPr id="6" name="Text Placeholder 5">
            <a:extLst>
              <a:ext uri="{FF2B5EF4-FFF2-40B4-BE49-F238E27FC236}">
                <a16:creationId xmlns:a16="http://schemas.microsoft.com/office/drawing/2014/main" id="{984E735B-5FA0-404C-B01E-6FB431D4D445}"/>
              </a:ext>
            </a:extLst>
          </p:cNvPr>
          <p:cNvSpPr>
            <a:spLocks noGrp="1"/>
          </p:cNvSpPr>
          <p:nvPr>
            <p:ph type="body" sz="half" idx="2"/>
          </p:nvPr>
        </p:nvSpPr>
        <p:spPr/>
        <p:txBody>
          <a:bodyPr>
            <a:normAutofit fontScale="92500" lnSpcReduction="20000"/>
          </a:bodyPr>
          <a:lstStyle/>
          <a:p>
            <a:pPr marL="342900" indent="-342900">
              <a:buFont typeface="+mj-lt"/>
              <a:buAutoNum type="arabicPeriod"/>
            </a:pPr>
            <a:r>
              <a:rPr lang="en-US" dirty="0">
                <a:latin typeface="Arial" panose="020B0604020202020204" pitchFamily="34" charset="0"/>
                <a:cs typeface="Arial" panose="020B0604020202020204" pitchFamily="34" charset="0"/>
              </a:rPr>
              <a:t>Select “Review” on the ribbon</a:t>
            </a:r>
          </a:p>
          <a:p>
            <a:pPr marL="342900" indent="-342900">
              <a:buFont typeface="+mj-lt"/>
              <a:buAutoNum type="arabicPeriod"/>
            </a:pPr>
            <a:r>
              <a:rPr lang="en-US" dirty="0">
                <a:latin typeface="Arial" panose="020B0604020202020204" pitchFamily="34" charset="0"/>
                <a:cs typeface="Arial" panose="020B0604020202020204" pitchFamily="34" charset="0"/>
              </a:rPr>
              <a:t>Click on” Check Accessibility”</a:t>
            </a:r>
          </a:p>
          <a:p>
            <a:r>
              <a:rPr lang="en-US" dirty="0">
                <a:latin typeface="Arial" panose="020B0604020202020204" pitchFamily="34" charset="0"/>
                <a:cs typeface="Arial" panose="020B0604020202020204" pitchFamily="34" charset="0"/>
              </a:rPr>
              <a:t>The accessibility checker pane will open and display any issues with the document</a:t>
            </a:r>
          </a:p>
          <a:p>
            <a:r>
              <a:rPr lang="en-US" dirty="0">
                <a:latin typeface="Arial" panose="020B0604020202020204" pitchFamily="34" charset="0"/>
                <a:cs typeface="Arial" panose="020B0604020202020204" pitchFamily="34" charset="0"/>
              </a:rPr>
              <a:t>To resolve the issues, click on the error and follow the instructions</a:t>
            </a:r>
          </a:p>
          <a:p>
            <a:r>
              <a:rPr lang="en-US" dirty="0">
                <a:latin typeface="Arial" panose="020B0604020202020204" pitchFamily="34" charset="0"/>
                <a:cs typeface="Arial" panose="020B0604020202020204" pitchFamily="34" charset="0"/>
              </a:rPr>
              <a:t>The accompanying image shows the results of a PowerPoint accessibility check</a:t>
            </a:r>
          </a:p>
          <a:p>
            <a:r>
              <a:rPr lang="en-US" dirty="0">
                <a:latin typeface="Arial" panose="020B0604020202020204" pitchFamily="34" charset="0"/>
                <a:cs typeface="Arial" panose="020B0604020202020204" pitchFamily="34" charset="0"/>
              </a:rPr>
              <a:t> </a:t>
            </a:r>
          </a:p>
        </p:txBody>
      </p:sp>
      <p:sp>
        <p:nvSpPr>
          <p:cNvPr id="38" name="Picture Placeholder 37">
            <a:extLst>
              <a:ext uri="{FF2B5EF4-FFF2-40B4-BE49-F238E27FC236}">
                <a16:creationId xmlns:a16="http://schemas.microsoft.com/office/drawing/2014/main" id="{8833CB9F-4BB9-4A4F-B4BE-1707161E0DBB}"/>
              </a:ext>
              <a:ext uri="{C183D7F6-B498-43B3-948B-1728B52AA6E4}">
                <adec:decorative xmlns:adec="http://schemas.microsoft.com/office/drawing/2017/decorative" val="1"/>
              </a:ext>
            </a:extLst>
          </p:cNvPr>
          <p:cNvSpPr>
            <a:spLocks noGrp="1"/>
          </p:cNvSpPr>
          <p:nvPr>
            <p:ph type="pic" idx="1"/>
          </p:nvPr>
        </p:nvSpPr>
        <p:spPr>
          <a:xfrm>
            <a:off x="5316583" y="-853864"/>
            <a:ext cx="9060898" cy="8676752"/>
          </a:xfrm>
        </p:spPr>
      </p:sp>
      <p:sp>
        <p:nvSpPr>
          <p:cNvPr id="2" name="Slide Number Placeholder 1">
            <a:extLst>
              <a:ext uri="{FF2B5EF4-FFF2-40B4-BE49-F238E27FC236}">
                <a16:creationId xmlns:a16="http://schemas.microsoft.com/office/drawing/2014/main" id="{85101386-71A0-48C6-BEAF-C9B786FAF390}"/>
              </a:ext>
            </a:extLst>
          </p:cNvPr>
          <p:cNvSpPr>
            <a:spLocks noGrp="1"/>
          </p:cNvSpPr>
          <p:nvPr>
            <p:ph type="sldNum" sz="quarter" idx="12"/>
          </p:nvPr>
        </p:nvSpPr>
        <p:spPr/>
        <p:txBody>
          <a:bodyPr/>
          <a:lstStyle/>
          <a:p>
            <a:fld id="{69E57DC2-970A-4B3E-BB1C-7A09969E49DF}" type="slidenum">
              <a:rPr lang="en-US" smtClean="0"/>
              <a:pPr/>
              <a:t>16</a:t>
            </a:fld>
            <a:endParaRPr lang="en-US" dirty="0"/>
          </a:p>
        </p:txBody>
      </p:sp>
      <p:pic>
        <p:nvPicPr>
          <p:cNvPr id="5" name="Picture 4" descr="Image of PowerPoint Accessibility Checker">
            <a:extLst>
              <a:ext uri="{FF2B5EF4-FFF2-40B4-BE49-F238E27FC236}">
                <a16:creationId xmlns:a16="http://schemas.microsoft.com/office/drawing/2014/main" id="{D02DA372-61D0-4E1A-BB90-E5160786BDA6}"/>
              </a:ext>
            </a:extLst>
          </p:cNvPr>
          <p:cNvPicPr>
            <a:picLocks noChangeAspect="1"/>
          </p:cNvPicPr>
          <p:nvPr/>
        </p:nvPicPr>
        <p:blipFill>
          <a:blip r:embed="rId3"/>
          <a:stretch>
            <a:fillRect/>
          </a:stretch>
        </p:blipFill>
        <p:spPr>
          <a:xfrm>
            <a:off x="5316583" y="1"/>
            <a:ext cx="11220994" cy="6740434"/>
          </a:xfrm>
          <a:prstGeom prst="rect">
            <a:avLst/>
          </a:prstGeom>
        </p:spPr>
      </p:pic>
    </p:spTree>
    <p:extLst>
      <p:ext uri="{BB962C8B-B14F-4D97-AF65-F5344CB8AC3E}">
        <p14:creationId xmlns:p14="http://schemas.microsoft.com/office/powerpoint/2010/main" val="16174532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D1ADE-9353-45CB-A53B-CC51ADF9FF67}"/>
              </a:ext>
            </a:extLst>
          </p:cNvPr>
          <p:cNvSpPr>
            <a:spLocks noGrp="1"/>
          </p:cNvSpPr>
          <p:nvPr>
            <p:ph type="title"/>
          </p:nvPr>
        </p:nvSpPr>
        <p:spPr/>
        <p:txBody>
          <a:bodyPr>
            <a:normAutofit/>
          </a:bodyPr>
          <a:lstStyle/>
          <a:p>
            <a:r>
              <a:rPr lang="en-US" sz="4000" u="sng" dirty="0">
                <a:latin typeface="Arial" panose="020B0604020202020204" pitchFamily="34" charset="0"/>
                <a:cs typeface="Arial" panose="020B0604020202020204" pitchFamily="34" charset="0"/>
              </a:rPr>
              <a:t>Creating and Remediating PDFs</a:t>
            </a:r>
          </a:p>
        </p:txBody>
      </p:sp>
      <p:sp>
        <p:nvSpPr>
          <p:cNvPr id="3" name="Content Placeholder 2">
            <a:extLst>
              <a:ext uri="{FF2B5EF4-FFF2-40B4-BE49-F238E27FC236}">
                <a16:creationId xmlns:a16="http://schemas.microsoft.com/office/drawing/2014/main" id="{CE9BF83D-66D7-4215-AE39-D250C736B613}"/>
              </a:ext>
            </a:extLst>
          </p:cNvPr>
          <p:cNvSpPr>
            <a:spLocks noGrp="1"/>
          </p:cNvSpPr>
          <p:nvPr>
            <p:ph idx="1"/>
          </p:nvPr>
        </p:nvSpPr>
        <p:spPr/>
        <p:txBody>
          <a:bodyPr>
            <a:normAutofit fontScale="92500" lnSpcReduction="20000"/>
          </a:bodyPr>
          <a:lstStyle/>
          <a:p>
            <a:r>
              <a:rPr lang="en-US" dirty="0">
                <a:latin typeface="Arial" panose="020B0604020202020204" pitchFamily="34" charset="0"/>
                <a:cs typeface="Arial" panose="020B0604020202020204" pitchFamily="34" charset="0"/>
              </a:rPr>
              <a:t>If a document is going to be posted on the website as a PDF, it must be exported into the PDF.  Do not use the “save as” function, as this will result in the loss of formatting.</a:t>
            </a:r>
          </a:p>
          <a:p>
            <a:r>
              <a:rPr lang="en-US" dirty="0">
                <a:latin typeface="Arial" panose="020B0604020202020204" pitchFamily="34" charset="0"/>
                <a:cs typeface="Arial" panose="020B0604020202020204" pitchFamily="34" charset="0"/>
              </a:rPr>
              <a:t>Adobe Pro has a built-in accessibility check for PDFs.  This function is only available in Adobe Pro versions.  It is not available in Adobe Reader.</a:t>
            </a:r>
          </a:p>
          <a:p>
            <a:r>
              <a:rPr lang="en-US" dirty="0">
                <a:latin typeface="Arial" panose="020B0604020202020204" pitchFamily="34" charset="0"/>
                <a:cs typeface="Arial" panose="020B0604020202020204" pitchFamily="34" charset="0"/>
              </a:rPr>
              <a:t>Any corrections or remediation needed to make a PDF ADA compliant and accessible must be performed with Adobe Pro software.</a:t>
            </a:r>
          </a:p>
          <a:p>
            <a:r>
              <a:rPr lang="en-US" dirty="0">
                <a:latin typeface="Arial" panose="020B0604020202020204" pitchFamily="34" charset="0"/>
                <a:cs typeface="Arial" panose="020B0604020202020204" pitchFamily="34" charset="0"/>
              </a:rPr>
              <a:t>The Adobe accessibility check cannot systematically evaluate for correct reading order or for appropriate color contrast.  These two items will always need to be verified manually using Adobe Pro.</a:t>
            </a:r>
          </a:p>
          <a:p>
            <a:r>
              <a:rPr lang="en-US" dirty="0">
                <a:latin typeface="Arial" panose="020B0604020202020204" pitchFamily="34" charset="0"/>
                <a:cs typeface="Arial" panose="020B0604020202020204" pitchFamily="34" charset="0"/>
              </a:rPr>
              <a:t>Note: All PDFs posted to a website require a “Heading level 1” on the first page, which can only be added with Adobe Pro.  This heading should be descriptive of the document and maximum of 5-8 words.</a:t>
            </a:r>
          </a:p>
        </p:txBody>
      </p:sp>
      <p:sp>
        <p:nvSpPr>
          <p:cNvPr id="5" name="Slide Number Placeholder 4">
            <a:extLst>
              <a:ext uri="{FF2B5EF4-FFF2-40B4-BE49-F238E27FC236}">
                <a16:creationId xmlns:a16="http://schemas.microsoft.com/office/drawing/2014/main" id="{F177E0D5-6355-4E60-839B-8899525A3EB0}"/>
              </a:ext>
            </a:extLst>
          </p:cNvPr>
          <p:cNvSpPr>
            <a:spLocks noGrp="1"/>
          </p:cNvSpPr>
          <p:nvPr>
            <p:ph type="sldNum" sz="quarter" idx="12"/>
          </p:nvPr>
        </p:nvSpPr>
        <p:spPr/>
        <p:txBody>
          <a:bodyPr/>
          <a:lstStyle/>
          <a:p>
            <a:fld id="{69E57DC2-970A-4B3E-BB1C-7A09969E49DF}" type="slidenum">
              <a:rPr lang="en-US" smtClean="0"/>
              <a:t>17</a:t>
            </a:fld>
            <a:endParaRPr lang="en-US" dirty="0"/>
          </a:p>
        </p:txBody>
      </p:sp>
    </p:spTree>
    <p:extLst>
      <p:ext uri="{BB962C8B-B14F-4D97-AF65-F5344CB8AC3E}">
        <p14:creationId xmlns:p14="http://schemas.microsoft.com/office/powerpoint/2010/main" val="7466554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255F3-CD70-41A9-9297-B25475E33A7E}"/>
              </a:ext>
            </a:extLst>
          </p:cNvPr>
          <p:cNvSpPr>
            <a:spLocks noGrp="1"/>
          </p:cNvSpPr>
          <p:nvPr>
            <p:ph type="title"/>
          </p:nvPr>
        </p:nvSpPr>
        <p:spPr/>
        <p:txBody>
          <a:bodyPr>
            <a:normAutofit/>
          </a:bodyPr>
          <a:lstStyle/>
          <a:p>
            <a:r>
              <a:rPr lang="en-US" sz="4000" u="sng" dirty="0">
                <a:latin typeface="Arial" panose="020B0604020202020204" pitchFamily="34" charset="0"/>
                <a:cs typeface="Arial" panose="020B0604020202020204" pitchFamily="34" charset="0"/>
              </a:rPr>
              <a:t>Exporting to PDF</a:t>
            </a:r>
          </a:p>
        </p:txBody>
      </p:sp>
      <p:sp>
        <p:nvSpPr>
          <p:cNvPr id="4" name="Text Placeholder 3">
            <a:extLst>
              <a:ext uri="{FF2B5EF4-FFF2-40B4-BE49-F238E27FC236}">
                <a16:creationId xmlns:a16="http://schemas.microsoft.com/office/drawing/2014/main" id="{F5C3553C-6E1B-497D-8DC3-4A8CD74BD8EE}"/>
              </a:ext>
            </a:extLst>
          </p:cNvPr>
          <p:cNvSpPr>
            <a:spLocks noGrp="1"/>
          </p:cNvSpPr>
          <p:nvPr>
            <p:ph type="body" sz="half" idx="2"/>
          </p:nvPr>
        </p:nvSpPr>
        <p:spPr/>
        <p:txBody>
          <a:bodyPr>
            <a:normAutofit/>
          </a:bodyPr>
          <a:lstStyle/>
          <a:p>
            <a:pPr marL="457200" indent="-457200">
              <a:buFont typeface="+mj-lt"/>
              <a:buAutoNum type="arabicPeriod"/>
            </a:pPr>
            <a:r>
              <a:rPr lang="en-US" sz="2000" dirty="0">
                <a:latin typeface="Arial" panose="020B0604020202020204" pitchFamily="34" charset="0"/>
                <a:cs typeface="Arial" panose="020B0604020202020204" pitchFamily="34" charset="0"/>
              </a:rPr>
              <a:t>Select “File” from the ribbon</a:t>
            </a:r>
          </a:p>
          <a:p>
            <a:pPr marL="457200" indent="-457200">
              <a:buFont typeface="+mj-lt"/>
              <a:buAutoNum type="arabicPeriod"/>
            </a:pPr>
            <a:r>
              <a:rPr lang="en-US" sz="2000" dirty="0">
                <a:latin typeface="Arial" panose="020B0604020202020204" pitchFamily="34" charset="0"/>
                <a:cs typeface="Arial" panose="020B0604020202020204" pitchFamily="34" charset="0"/>
              </a:rPr>
              <a:t>Select “Export”</a:t>
            </a:r>
          </a:p>
          <a:p>
            <a:pPr marL="457200" indent="-457200">
              <a:buFont typeface="+mj-lt"/>
              <a:buAutoNum type="arabicPeriod"/>
            </a:pPr>
            <a:r>
              <a:rPr lang="en-US" sz="2000" dirty="0">
                <a:latin typeface="Arial" panose="020B0604020202020204" pitchFamily="34" charset="0"/>
                <a:cs typeface="Arial" panose="020B0604020202020204" pitchFamily="34" charset="0"/>
              </a:rPr>
              <a:t>Select “Create PDF/XPS Document”</a:t>
            </a:r>
          </a:p>
          <a:p>
            <a:pPr marL="457200" indent="-457200">
              <a:buFont typeface="+mj-lt"/>
              <a:buAutoNum type="arabicPeriod"/>
            </a:pPr>
            <a:r>
              <a:rPr lang="en-US" sz="2000" dirty="0">
                <a:latin typeface="Arial" panose="020B0604020202020204" pitchFamily="34" charset="0"/>
                <a:cs typeface="Arial" panose="020B0604020202020204" pitchFamily="34" charset="0"/>
              </a:rPr>
              <a:t>Click the “Create PDF/XPS button</a:t>
            </a:r>
          </a:p>
          <a:p>
            <a:endParaRPr lang="en-US" sz="2000" dirty="0">
              <a:latin typeface="Arial" panose="020B0604020202020204" pitchFamily="34" charset="0"/>
              <a:cs typeface="Arial" panose="020B0604020202020204" pitchFamily="34" charset="0"/>
            </a:endParaRPr>
          </a:p>
        </p:txBody>
      </p:sp>
      <p:sp>
        <p:nvSpPr>
          <p:cNvPr id="1038" name="Picture Placeholder 1037" descr="image of office export to PDF screen">
            <a:extLst>
              <a:ext uri="{FF2B5EF4-FFF2-40B4-BE49-F238E27FC236}">
                <a16:creationId xmlns:a16="http://schemas.microsoft.com/office/drawing/2014/main" id="{DDEF5764-3FAC-443A-97D1-5D784ADAB08D}"/>
              </a:ext>
            </a:extLst>
          </p:cNvPr>
          <p:cNvSpPr>
            <a:spLocks noGrp="1"/>
          </p:cNvSpPr>
          <p:nvPr>
            <p:ph type="pic" idx="1"/>
          </p:nvPr>
        </p:nvSpPr>
        <p:spPr/>
      </p:sp>
      <p:pic>
        <p:nvPicPr>
          <p:cNvPr id="1039" name="Picture 1038" descr="Image of export office application export screen">
            <a:extLst>
              <a:ext uri="{FF2B5EF4-FFF2-40B4-BE49-F238E27FC236}">
                <a16:creationId xmlns:a16="http://schemas.microsoft.com/office/drawing/2014/main" id="{71369A04-CD98-4A1D-A2BA-ED991EDBFC20}"/>
              </a:ext>
            </a:extLst>
          </p:cNvPr>
          <p:cNvPicPr>
            <a:picLocks noChangeAspect="1"/>
          </p:cNvPicPr>
          <p:nvPr/>
        </p:nvPicPr>
        <p:blipFill>
          <a:blip r:embed="rId2"/>
          <a:stretch>
            <a:fillRect/>
          </a:stretch>
        </p:blipFill>
        <p:spPr>
          <a:xfrm>
            <a:off x="5396089" y="0"/>
            <a:ext cx="8982940" cy="6895251"/>
          </a:xfrm>
          <a:prstGeom prst="rect">
            <a:avLst/>
          </a:prstGeom>
        </p:spPr>
      </p:pic>
      <p:sp>
        <p:nvSpPr>
          <p:cNvPr id="1040" name="Slide Number Placeholder 1039">
            <a:extLst>
              <a:ext uri="{FF2B5EF4-FFF2-40B4-BE49-F238E27FC236}">
                <a16:creationId xmlns:a16="http://schemas.microsoft.com/office/drawing/2014/main" id="{D6BDA30D-A58B-45B3-B415-E651583B4B34}"/>
              </a:ext>
            </a:extLst>
          </p:cNvPr>
          <p:cNvSpPr>
            <a:spLocks noGrp="1"/>
          </p:cNvSpPr>
          <p:nvPr>
            <p:ph type="sldNum" sz="quarter" idx="12"/>
          </p:nvPr>
        </p:nvSpPr>
        <p:spPr/>
        <p:txBody>
          <a:bodyPr/>
          <a:lstStyle/>
          <a:p>
            <a:fld id="{69E57DC2-970A-4B3E-BB1C-7A09969E49DF}" type="slidenum">
              <a:rPr lang="en-US" smtClean="0"/>
              <a:pPr/>
              <a:t>18</a:t>
            </a:fld>
            <a:endParaRPr lang="en-US" dirty="0"/>
          </a:p>
        </p:txBody>
      </p:sp>
    </p:spTree>
    <p:extLst>
      <p:ext uri="{BB962C8B-B14F-4D97-AF65-F5344CB8AC3E}">
        <p14:creationId xmlns:p14="http://schemas.microsoft.com/office/powerpoint/2010/main" val="5563836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04799-5E31-411D-BF44-86D6020259CB}"/>
              </a:ext>
            </a:extLst>
          </p:cNvPr>
          <p:cNvSpPr>
            <a:spLocks noGrp="1"/>
          </p:cNvSpPr>
          <p:nvPr>
            <p:ph type="title"/>
          </p:nvPr>
        </p:nvSpPr>
        <p:spPr>
          <a:xfrm>
            <a:off x="723900" y="685800"/>
            <a:ext cx="3855720" cy="1776868"/>
          </a:xfrm>
        </p:spPr>
        <p:txBody>
          <a:bodyPr>
            <a:normAutofit/>
          </a:bodyPr>
          <a:lstStyle/>
          <a:p>
            <a:r>
              <a:rPr lang="en-US" sz="4000" u="sng" dirty="0">
                <a:latin typeface="Arial" panose="020B0604020202020204" pitchFamily="34" charset="0"/>
                <a:cs typeface="Arial" panose="020B0604020202020204" pitchFamily="34" charset="0"/>
              </a:rPr>
              <a:t>Adding a “Heading 1” with Adobe</a:t>
            </a:r>
          </a:p>
        </p:txBody>
      </p:sp>
      <p:sp>
        <p:nvSpPr>
          <p:cNvPr id="3" name="Picture Placeholder 2">
            <a:extLst>
              <a:ext uri="{FF2B5EF4-FFF2-40B4-BE49-F238E27FC236}">
                <a16:creationId xmlns:a16="http://schemas.microsoft.com/office/drawing/2014/main" id="{F4B9BFFC-8354-499E-B4E7-5AD6DF412AFB}"/>
              </a:ext>
              <a:ext uri="{C183D7F6-B498-43B3-948B-1728B52AA6E4}">
                <adec:decorative xmlns:adec="http://schemas.microsoft.com/office/drawing/2017/decorative" val="1"/>
              </a:ext>
            </a:extLst>
          </p:cNvPr>
          <p:cNvSpPr>
            <a:spLocks noGrp="1"/>
          </p:cNvSpPr>
          <p:nvPr>
            <p:ph type="pic" idx="1"/>
          </p:nvPr>
        </p:nvSpPr>
        <p:spPr/>
      </p:sp>
      <p:sp>
        <p:nvSpPr>
          <p:cNvPr id="4" name="Text Placeholder 3">
            <a:extLst>
              <a:ext uri="{FF2B5EF4-FFF2-40B4-BE49-F238E27FC236}">
                <a16:creationId xmlns:a16="http://schemas.microsoft.com/office/drawing/2014/main" id="{07EBD05F-A52A-4CAC-A48D-9DF7A0C17C00}"/>
              </a:ext>
            </a:extLst>
          </p:cNvPr>
          <p:cNvSpPr>
            <a:spLocks noGrp="1"/>
          </p:cNvSpPr>
          <p:nvPr>
            <p:ph type="body" sz="half" idx="2"/>
          </p:nvPr>
        </p:nvSpPr>
        <p:spPr>
          <a:xfrm>
            <a:off x="600966" y="2590800"/>
            <a:ext cx="3855720" cy="3429000"/>
          </a:xfrm>
        </p:spPr>
        <p:txBody>
          <a:bodyPr>
            <a:normAutofit fontScale="32500" lnSpcReduction="20000"/>
          </a:bodyPr>
          <a:lstStyle/>
          <a:p>
            <a:r>
              <a:rPr lang="en-US" sz="4300" dirty="0">
                <a:latin typeface="Arial" panose="020B0604020202020204" pitchFamily="34" charset="0"/>
                <a:cs typeface="Arial" panose="020B0604020202020204" pitchFamily="34" charset="0"/>
              </a:rPr>
              <a:t>Open the PDF using Adobe Pro</a:t>
            </a:r>
          </a:p>
          <a:p>
            <a:r>
              <a:rPr lang="en-US" sz="4300" dirty="0">
                <a:latin typeface="Arial" panose="020B0604020202020204" pitchFamily="34" charset="0"/>
                <a:cs typeface="Arial" panose="020B0604020202020204" pitchFamily="34" charset="0"/>
              </a:rPr>
              <a:t>Click on the “Accessibility” icon in the right-hand tool panel – </a:t>
            </a:r>
          </a:p>
          <a:p>
            <a:endParaRPr lang="en-US" sz="4300" dirty="0">
              <a:latin typeface="Arial" panose="020B0604020202020204" pitchFamily="34" charset="0"/>
              <a:cs typeface="Arial" panose="020B0604020202020204" pitchFamily="34" charset="0"/>
            </a:endParaRPr>
          </a:p>
          <a:p>
            <a:r>
              <a:rPr lang="en-US" sz="4300" dirty="0">
                <a:latin typeface="Arial" panose="020B0604020202020204" pitchFamily="34" charset="0"/>
                <a:cs typeface="Arial" panose="020B0604020202020204" pitchFamily="34" charset="0"/>
              </a:rPr>
              <a:t>Click on the “Reading Order” icon in the right-hand tool panel to open the Reading Order window-</a:t>
            </a:r>
          </a:p>
          <a:p>
            <a:endParaRPr lang="en-US" sz="4300" dirty="0">
              <a:latin typeface="Arial" panose="020B0604020202020204" pitchFamily="34" charset="0"/>
              <a:cs typeface="Arial" panose="020B0604020202020204" pitchFamily="34" charset="0"/>
            </a:endParaRPr>
          </a:p>
          <a:p>
            <a:r>
              <a:rPr lang="en-US" sz="4300" dirty="0">
                <a:latin typeface="Arial" panose="020B0604020202020204" pitchFamily="34" charset="0"/>
                <a:cs typeface="Arial" panose="020B0604020202020204" pitchFamily="34" charset="0"/>
              </a:rPr>
              <a:t>Select a short phrase or sentence and click the Heading 1 button in reading order window</a:t>
            </a:r>
          </a:p>
          <a:p>
            <a:endParaRPr lang="en-US" dirty="0">
              <a:latin typeface="Arial" panose="020B0604020202020204" pitchFamily="34" charset="0"/>
              <a:cs typeface="Arial" panose="020B0604020202020204" pitchFamily="34" charset="0"/>
            </a:endParaRPr>
          </a:p>
          <a:p>
            <a:endParaRPr lang="en-US" dirty="0"/>
          </a:p>
        </p:txBody>
      </p:sp>
      <p:sp>
        <p:nvSpPr>
          <p:cNvPr id="5" name="Slide Number Placeholder 4">
            <a:extLst>
              <a:ext uri="{FF2B5EF4-FFF2-40B4-BE49-F238E27FC236}">
                <a16:creationId xmlns:a16="http://schemas.microsoft.com/office/drawing/2014/main" id="{521DB7C1-9ACB-46C4-A45F-F3C758DC867F}"/>
              </a:ext>
            </a:extLst>
          </p:cNvPr>
          <p:cNvSpPr>
            <a:spLocks noGrp="1"/>
          </p:cNvSpPr>
          <p:nvPr>
            <p:ph type="sldNum" sz="quarter" idx="12"/>
          </p:nvPr>
        </p:nvSpPr>
        <p:spPr/>
        <p:txBody>
          <a:bodyPr/>
          <a:lstStyle/>
          <a:p>
            <a:fld id="{69E57DC2-970A-4B3E-BB1C-7A09969E49DF}" type="slidenum">
              <a:rPr lang="en-US" smtClean="0"/>
              <a:pPr/>
              <a:t>19</a:t>
            </a:fld>
            <a:endParaRPr lang="en-US" dirty="0"/>
          </a:p>
        </p:txBody>
      </p:sp>
      <p:pic>
        <p:nvPicPr>
          <p:cNvPr id="6" name="Picture 5">
            <a:extLst>
              <a:ext uri="{FF2B5EF4-FFF2-40B4-BE49-F238E27FC236}">
                <a16:creationId xmlns:a16="http://schemas.microsoft.com/office/drawing/2014/main" id="{E36018B9-B0FF-49A4-BE14-0B740E7151A2}"/>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306203" y="3329242"/>
            <a:ext cx="1484286" cy="422311"/>
          </a:xfrm>
          <a:prstGeom prst="rect">
            <a:avLst/>
          </a:prstGeom>
        </p:spPr>
      </p:pic>
      <p:pic>
        <p:nvPicPr>
          <p:cNvPr id="7" name="Picture 6">
            <a:extLst>
              <a:ext uri="{FF2B5EF4-FFF2-40B4-BE49-F238E27FC236}">
                <a16:creationId xmlns:a16="http://schemas.microsoft.com/office/drawing/2014/main" id="{017141F8-9451-4423-B88E-992096D7CD7A}"/>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809588" y="4504623"/>
            <a:ext cx="1438476" cy="381053"/>
          </a:xfrm>
          <a:prstGeom prst="rect">
            <a:avLst/>
          </a:prstGeom>
        </p:spPr>
      </p:pic>
      <p:pic>
        <p:nvPicPr>
          <p:cNvPr id="8" name="Picture 7">
            <a:extLst>
              <a:ext uri="{FF2B5EF4-FFF2-40B4-BE49-F238E27FC236}">
                <a16:creationId xmlns:a16="http://schemas.microsoft.com/office/drawing/2014/main" id="{DA64F1E9-DA04-40C4-8C34-3B3533BBA117}"/>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5532120" y="-1"/>
            <a:ext cx="7670888" cy="6893782"/>
          </a:xfrm>
          <a:prstGeom prst="rect">
            <a:avLst/>
          </a:prstGeom>
        </p:spPr>
      </p:pic>
    </p:spTree>
    <p:extLst>
      <p:ext uri="{BB962C8B-B14F-4D97-AF65-F5344CB8AC3E}">
        <p14:creationId xmlns:p14="http://schemas.microsoft.com/office/powerpoint/2010/main" val="866929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486EA-7D25-4025-8D77-A8D3F1117090}"/>
              </a:ext>
            </a:extLst>
          </p:cNvPr>
          <p:cNvSpPr>
            <a:spLocks noGrp="1"/>
          </p:cNvSpPr>
          <p:nvPr>
            <p:ph type="title"/>
          </p:nvPr>
        </p:nvSpPr>
        <p:spPr/>
        <p:txBody>
          <a:bodyPr>
            <a:normAutofit/>
          </a:bodyPr>
          <a:lstStyle/>
          <a:p>
            <a:r>
              <a:rPr lang="en-US" sz="4000" u="sng" dirty="0">
                <a:latin typeface="Arial" panose="020B0604020202020204" pitchFamily="34" charset="0"/>
                <a:cs typeface="Arial" panose="020B0604020202020204" pitchFamily="34" charset="0"/>
              </a:rPr>
              <a:t>Digital Communications and Inclusion</a:t>
            </a:r>
          </a:p>
        </p:txBody>
      </p:sp>
      <p:sp>
        <p:nvSpPr>
          <p:cNvPr id="3" name="Content Placeholder 2">
            <a:extLst>
              <a:ext uri="{FF2B5EF4-FFF2-40B4-BE49-F238E27FC236}">
                <a16:creationId xmlns:a16="http://schemas.microsoft.com/office/drawing/2014/main" id="{3A21D6C8-1CD5-4A41-A494-DADA83903D56}"/>
              </a:ext>
            </a:extLst>
          </p:cNvPr>
          <p:cNvSpPr>
            <a:spLocks noGrp="1"/>
          </p:cNvSpPr>
          <p:nvPr>
            <p:ph idx="1"/>
          </p:nvPr>
        </p:nvSpPr>
        <p:spPr>
          <a:xfrm>
            <a:off x="1371600" y="1494971"/>
            <a:ext cx="9804400" cy="5065486"/>
          </a:xfrm>
        </p:spPr>
        <p:txBody>
          <a:bodyPr>
            <a:noAutofit/>
          </a:bodyPr>
          <a:lstStyle/>
          <a:p>
            <a:r>
              <a:rPr lang="en-US" sz="1400" dirty="0">
                <a:latin typeface="Arial" panose="020B0604020202020204" pitchFamily="34" charset="0"/>
                <a:cs typeface="Arial" panose="020B0604020202020204" pitchFamily="34" charset="0"/>
              </a:rPr>
              <a:t>State government is increasingly relying on website technology to provide information about government services and to provide those services in a way that is more dynamic and interactive. </a:t>
            </a:r>
          </a:p>
          <a:p>
            <a:r>
              <a:rPr lang="en-US" sz="1400" dirty="0">
                <a:latin typeface="Arial" panose="020B0604020202020204" pitchFamily="34" charset="0"/>
                <a:cs typeface="Arial" panose="020B0604020202020204" pitchFamily="34" charset="0"/>
              </a:rPr>
              <a:t>As the reliance on websites to provide information and services increases, the need to create ADA compliant websites, which can be accessed by a broad constituency, including individuals with disabilities, becomes more critical.</a:t>
            </a:r>
          </a:p>
          <a:p>
            <a:r>
              <a:rPr lang="en-US" sz="1400" dirty="0">
                <a:latin typeface="Arial" panose="020B0604020202020204" pitchFamily="34" charset="0"/>
                <a:cs typeface="Arial" panose="020B0604020202020204" pitchFamily="34" charset="0"/>
              </a:rPr>
              <a:t>Compliant and accessible websites enfranchise individuals that rely on assistive technology, including those with:</a:t>
            </a:r>
          </a:p>
          <a:p>
            <a:pPr lvl="1"/>
            <a:r>
              <a:rPr lang="en-US" sz="1400" dirty="0">
                <a:latin typeface="Arial" panose="020B0604020202020204" pitchFamily="34" charset="0"/>
                <a:cs typeface="Arial" panose="020B0604020202020204" pitchFamily="34" charset="0"/>
              </a:rPr>
              <a:t>Visual disabilities</a:t>
            </a:r>
          </a:p>
          <a:p>
            <a:pPr lvl="1"/>
            <a:r>
              <a:rPr lang="en-US" sz="1400" dirty="0">
                <a:latin typeface="Arial" panose="020B0604020202020204" pitchFamily="34" charset="0"/>
                <a:cs typeface="Arial" panose="020B0604020202020204" pitchFamily="34" charset="0"/>
              </a:rPr>
              <a:t>Cognitive disabilities</a:t>
            </a:r>
          </a:p>
          <a:p>
            <a:pPr lvl="1"/>
            <a:r>
              <a:rPr lang="en-US" sz="1400" dirty="0">
                <a:latin typeface="Arial" panose="020B0604020202020204" pitchFamily="34" charset="0"/>
                <a:cs typeface="Arial" panose="020B0604020202020204" pitchFamily="34" charset="0"/>
              </a:rPr>
              <a:t>Physical/motor disabilities</a:t>
            </a:r>
          </a:p>
          <a:p>
            <a:pPr lvl="1"/>
            <a:r>
              <a:rPr lang="en-US" sz="1400" dirty="0">
                <a:latin typeface="Arial" panose="020B0604020202020204" pitchFamily="34" charset="0"/>
                <a:cs typeface="Arial" panose="020B0604020202020204" pitchFamily="34" charset="0"/>
              </a:rPr>
              <a:t>Age-related impairments </a:t>
            </a:r>
          </a:p>
          <a:p>
            <a:pPr lvl="1"/>
            <a:r>
              <a:rPr lang="en-US" sz="1400" dirty="0">
                <a:latin typeface="Arial" panose="020B0604020202020204" pitchFamily="34" charset="0"/>
                <a:cs typeface="Arial" panose="020B0604020202020204" pitchFamily="34" charset="0"/>
              </a:rPr>
              <a:t>Literacy issues</a:t>
            </a:r>
          </a:p>
          <a:p>
            <a:r>
              <a:rPr lang="en-US" sz="1400" dirty="0">
                <a:latin typeface="Arial" panose="020B0604020202020204" pitchFamily="34" charset="0"/>
                <a:cs typeface="Arial" panose="020B0604020202020204" pitchFamily="34" charset="0"/>
              </a:rPr>
              <a:t>The U.S. Department of Justice has taken the position that the Americans with Disability Act (ADA) covers internet website access, digital and mobile applications.</a:t>
            </a:r>
          </a:p>
          <a:p>
            <a:r>
              <a:rPr lang="en-US" sz="1400" dirty="0">
                <a:latin typeface="Arial" panose="020B0604020202020204" pitchFamily="34" charset="0"/>
                <a:cs typeface="Arial" panose="020B0604020202020204" pitchFamily="34" charset="0"/>
              </a:rPr>
              <a:t>If a government agency receives Federal funding, the Rehabilitation Act of 1973 generally requires that State and local governments provide qualified individuals with disabilities equal access to their programs, services, or activities. </a:t>
            </a:r>
          </a:p>
          <a:p>
            <a:r>
              <a:rPr lang="en-US" sz="1400" dirty="0">
                <a:latin typeface="Arial" panose="020B0604020202020204" pitchFamily="34" charset="0"/>
                <a:cs typeface="Arial" panose="020B0604020202020204" pitchFamily="34" charset="0"/>
              </a:rPr>
              <a:t>EITS became involved in website compliance and remediation as the result of a settlement agreement between the Department of Justice, Office of Civil Rights and a prominent multi-state government agency.</a:t>
            </a:r>
          </a:p>
          <a:p>
            <a:r>
              <a:rPr lang="en-US" sz="1400" dirty="0">
                <a:latin typeface="Arial" panose="020B0604020202020204" pitchFamily="34" charset="0"/>
                <a:cs typeface="Arial" panose="020B0604020202020204" pitchFamily="34" charset="0"/>
              </a:rPr>
              <a:t>Website accessibility is an area that continues to become increasingly more visible in public and private sectors.</a:t>
            </a:r>
          </a:p>
        </p:txBody>
      </p:sp>
      <p:sp>
        <p:nvSpPr>
          <p:cNvPr id="4" name="Slide Number Placeholder 3">
            <a:extLst>
              <a:ext uri="{FF2B5EF4-FFF2-40B4-BE49-F238E27FC236}">
                <a16:creationId xmlns:a16="http://schemas.microsoft.com/office/drawing/2014/main" id="{B849152E-A69D-44AD-8C47-D051E2B247CF}"/>
              </a:ext>
            </a:extLst>
          </p:cNvPr>
          <p:cNvSpPr>
            <a:spLocks noGrp="1"/>
          </p:cNvSpPr>
          <p:nvPr>
            <p:ph type="sldNum" sz="quarter" idx="12"/>
          </p:nvPr>
        </p:nvSpPr>
        <p:spPr/>
        <p:txBody>
          <a:bodyPr/>
          <a:lstStyle/>
          <a:p>
            <a:fld id="{69E57DC2-970A-4B3E-BB1C-7A09969E49DF}" type="slidenum">
              <a:rPr lang="en-US" smtClean="0"/>
              <a:t>2</a:t>
            </a:fld>
            <a:endParaRPr lang="en-US" dirty="0"/>
          </a:p>
        </p:txBody>
      </p:sp>
    </p:spTree>
    <p:extLst>
      <p:ext uri="{BB962C8B-B14F-4D97-AF65-F5344CB8AC3E}">
        <p14:creationId xmlns:p14="http://schemas.microsoft.com/office/powerpoint/2010/main" val="20142626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8E863-AABE-4E26-B544-1BC8233807AF}"/>
              </a:ext>
            </a:extLst>
          </p:cNvPr>
          <p:cNvSpPr>
            <a:spLocks noGrp="1"/>
          </p:cNvSpPr>
          <p:nvPr>
            <p:ph type="title"/>
          </p:nvPr>
        </p:nvSpPr>
        <p:spPr/>
        <p:txBody>
          <a:bodyPr>
            <a:normAutofit fontScale="90000"/>
          </a:bodyPr>
          <a:lstStyle/>
          <a:p>
            <a:r>
              <a:rPr lang="en-US" sz="4000" dirty="0">
                <a:latin typeface="Arial" panose="020B0604020202020204" pitchFamily="34" charset="0"/>
                <a:cs typeface="Arial" panose="020B0604020202020204" pitchFamily="34" charset="0"/>
              </a:rPr>
              <a:t>For more information on PDF remediation training please contact Robert Shrader at </a:t>
            </a:r>
            <a:r>
              <a:rPr lang="en-US" sz="4000" dirty="0">
                <a:latin typeface="Arial" panose="020B0604020202020204" pitchFamily="34" charset="0"/>
                <a:cs typeface="Arial" panose="020B0604020202020204" pitchFamily="34" charset="0"/>
                <a:hlinkClick r:id="rId3"/>
              </a:rPr>
              <a:t>rshrader@admin.nv.gov</a:t>
            </a:r>
            <a:br>
              <a:rPr lang="en-US" sz="4000" dirty="0">
                <a:latin typeface="Arial" panose="020B0604020202020204" pitchFamily="34" charset="0"/>
                <a:cs typeface="Arial" panose="020B0604020202020204" pitchFamily="34" charset="0"/>
              </a:rPr>
            </a:br>
            <a:endParaRPr lang="en-US" sz="4000" dirty="0">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D447E2B1-DF10-461C-BFDE-4030FD431021}"/>
              </a:ext>
            </a:extLst>
          </p:cNvPr>
          <p:cNvSpPr>
            <a:spLocks noGrp="1"/>
          </p:cNvSpPr>
          <p:nvPr>
            <p:ph type="sldNum" sz="quarter" idx="12"/>
          </p:nvPr>
        </p:nvSpPr>
        <p:spPr/>
        <p:txBody>
          <a:bodyPr/>
          <a:lstStyle/>
          <a:p>
            <a:fld id="{69E57DC2-970A-4B3E-BB1C-7A09969E49DF}" type="slidenum">
              <a:rPr lang="en-US" smtClean="0"/>
              <a:t>20</a:t>
            </a:fld>
            <a:endParaRPr lang="en-US" dirty="0"/>
          </a:p>
        </p:txBody>
      </p:sp>
    </p:spTree>
    <p:extLst>
      <p:ext uri="{BB962C8B-B14F-4D97-AF65-F5344CB8AC3E}">
        <p14:creationId xmlns:p14="http://schemas.microsoft.com/office/powerpoint/2010/main" val="32563724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FAD72-D914-4EC5-82B8-E045B66ACBC8}"/>
              </a:ext>
            </a:extLst>
          </p:cNvPr>
          <p:cNvSpPr>
            <a:spLocks noGrp="1"/>
          </p:cNvSpPr>
          <p:nvPr>
            <p:ph type="title"/>
          </p:nvPr>
        </p:nvSpPr>
        <p:spPr/>
        <p:txBody>
          <a:bodyPr>
            <a:normAutofit/>
          </a:bodyPr>
          <a:lstStyle/>
          <a:p>
            <a:r>
              <a:rPr lang="en-US" sz="4000" u="sng" dirty="0">
                <a:latin typeface="Arial" panose="020B0604020202020204" pitchFamily="34" charset="0"/>
                <a:cs typeface="Arial" panose="020B0604020202020204" pitchFamily="34" charset="0"/>
              </a:rPr>
              <a:t>Power BI Overview</a:t>
            </a:r>
          </a:p>
        </p:txBody>
      </p:sp>
      <p:sp>
        <p:nvSpPr>
          <p:cNvPr id="3" name="Content Placeholder 2">
            <a:extLst>
              <a:ext uri="{FF2B5EF4-FFF2-40B4-BE49-F238E27FC236}">
                <a16:creationId xmlns:a16="http://schemas.microsoft.com/office/drawing/2014/main" id="{C57C5192-635D-41E8-B60A-F6101256C379}"/>
              </a:ext>
            </a:extLst>
          </p:cNvPr>
          <p:cNvSpPr>
            <a:spLocks noGrp="1"/>
          </p:cNvSpPr>
          <p:nvPr>
            <p:ph idx="1"/>
          </p:nvPr>
        </p:nvSpPr>
        <p:spPr/>
        <p:txBody>
          <a:bodyPr>
            <a:normAutofit fontScale="62500" lnSpcReduction="20000"/>
          </a:bodyPr>
          <a:lstStyle/>
          <a:p>
            <a:r>
              <a:rPr lang="en-US" sz="2300" dirty="0">
                <a:latin typeface="Arial" panose="020B0604020202020204" pitchFamily="34" charset="0"/>
                <a:cs typeface="Arial" panose="020B0604020202020204" pitchFamily="34" charset="0"/>
              </a:rPr>
              <a:t>EITS does not create dashboards or report using Power BI.  However, we have noted that there appears to be an increase in the use of this application, especially in the communication of COVID-related data.</a:t>
            </a:r>
          </a:p>
          <a:p>
            <a:r>
              <a:rPr lang="en-US" sz="2300" dirty="0">
                <a:latin typeface="Arial" panose="020B0604020202020204" pitchFamily="34" charset="0"/>
                <a:cs typeface="Arial" panose="020B0604020202020204" pitchFamily="34" charset="0"/>
              </a:rPr>
              <a:t>The information provided in the following slides has been obtained from Microsoft and has not been directly verified by the EITS Web Team.</a:t>
            </a:r>
          </a:p>
          <a:p>
            <a:r>
              <a:rPr lang="en-US" sz="2300" dirty="0">
                <a:latin typeface="Arial" panose="020B0604020202020204" pitchFamily="34" charset="0"/>
                <a:cs typeface="Arial" panose="020B0604020202020204" pitchFamily="34" charset="0"/>
              </a:rPr>
              <a:t>Microsoft represents that their tools meet the current accepted accessibility guidelines used by the Department of Justice, Office of Civil Rights.</a:t>
            </a:r>
          </a:p>
          <a:p>
            <a:r>
              <a:rPr lang="en-US" sz="2300" dirty="0">
                <a:latin typeface="Arial" panose="020B0604020202020204" pitchFamily="34" charset="0"/>
                <a:cs typeface="Arial" panose="020B0604020202020204" pitchFamily="34" charset="0"/>
              </a:rPr>
              <a:t>It is our understanding that some tools to enhance report and dashboard accessibility must be configured by the report creator in order to be activated.</a:t>
            </a:r>
          </a:p>
          <a:p>
            <a:r>
              <a:rPr lang="en-US" sz="2300" dirty="0">
                <a:latin typeface="Arial" panose="020B0604020202020204" pitchFamily="34" charset="0"/>
                <a:cs typeface="Arial" panose="020B0604020202020204" pitchFamily="34" charset="0"/>
              </a:rPr>
              <a:t>There is a significant amount of information on various websites that address the best practices and available tools for creating compliant reports.</a:t>
            </a:r>
          </a:p>
          <a:p>
            <a:r>
              <a:rPr lang="en-US" sz="2300" dirty="0">
                <a:latin typeface="Arial" panose="020B0604020202020204" pitchFamily="34" charset="0"/>
                <a:cs typeface="Arial" panose="020B0604020202020204" pitchFamily="34" charset="0"/>
              </a:rPr>
              <a:t>You may want to apply some of the same principals that have been provided for Word, Excel and PowerPoint documents to the creation of compliant Power BI dashboards and reports.</a:t>
            </a:r>
          </a:p>
          <a:p>
            <a:r>
              <a:rPr lang="en-US" sz="2300" dirty="0">
                <a:latin typeface="Arial" panose="020B0604020202020204" pitchFamily="34" charset="0"/>
                <a:cs typeface="Arial" panose="020B0604020202020204" pitchFamily="34" charset="0"/>
              </a:rPr>
              <a:t>Information and instructions on how to configure built-in accessibility tools is available online from Microsoft.</a:t>
            </a:r>
          </a:p>
          <a:p>
            <a:endParaRPr lang="en-US" sz="2300" dirty="0">
              <a:latin typeface="Arial" panose="020B0604020202020204" pitchFamily="34" charset="0"/>
              <a:cs typeface="Arial" panose="020B0604020202020204" pitchFamily="34" charset="0"/>
            </a:endParaRP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41B10202-16AB-4CA2-ACE2-862499DB1CC4}"/>
              </a:ext>
            </a:extLst>
          </p:cNvPr>
          <p:cNvSpPr>
            <a:spLocks noGrp="1"/>
          </p:cNvSpPr>
          <p:nvPr>
            <p:ph type="sldNum" sz="quarter" idx="12"/>
          </p:nvPr>
        </p:nvSpPr>
        <p:spPr/>
        <p:txBody>
          <a:bodyPr/>
          <a:lstStyle/>
          <a:p>
            <a:fld id="{69E57DC2-970A-4B3E-BB1C-7A09969E49DF}" type="slidenum">
              <a:rPr lang="en-US" smtClean="0"/>
              <a:t>21</a:t>
            </a:fld>
            <a:endParaRPr lang="en-US" dirty="0"/>
          </a:p>
        </p:txBody>
      </p:sp>
    </p:spTree>
    <p:extLst>
      <p:ext uri="{BB962C8B-B14F-4D97-AF65-F5344CB8AC3E}">
        <p14:creationId xmlns:p14="http://schemas.microsoft.com/office/powerpoint/2010/main" val="12924222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54831-0459-40C1-9B77-512B2417CBE4}"/>
              </a:ext>
            </a:extLst>
          </p:cNvPr>
          <p:cNvSpPr>
            <a:spLocks noGrp="1"/>
          </p:cNvSpPr>
          <p:nvPr>
            <p:ph type="title"/>
          </p:nvPr>
        </p:nvSpPr>
        <p:spPr/>
        <p:txBody>
          <a:bodyPr/>
          <a:lstStyle/>
          <a:p>
            <a:r>
              <a:rPr lang="en-US" u="sng" dirty="0">
                <a:latin typeface="Arial" panose="020B0604020202020204" pitchFamily="34" charset="0"/>
                <a:cs typeface="Arial" panose="020B0604020202020204" pitchFamily="34" charset="0"/>
              </a:rPr>
              <a:t>State Web Remediation Contacts</a:t>
            </a:r>
          </a:p>
        </p:txBody>
      </p:sp>
      <p:sp>
        <p:nvSpPr>
          <p:cNvPr id="3" name="Content Placeholder 2">
            <a:extLst>
              <a:ext uri="{FF2B5EF4-FFF2-40B4-BE49-F238E27FC236}">
                <a16:creationId xmlns:a16="http://schemas.microsoft.com/office/drawing/2014/main" id="{DEF33A37-DD68-4F1B-A14F-5621A93ED138}"/>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Robert Shrader	</a:t>
            </a:r>
            <a:r>
              <a:rPr lang="en-US" dirty="0">
                <a:latin typeface="Arial" panose="020B0604020202020204" pitchFamily="34" charset="0"/>
                <a:cs typeface="Arial" panose="020B0604020202020204" pitchFamily="34" charset="0"/>
                <a:hlinkClick r:id="rId2"/>
              </a:rPr>
              <a:t>rshrader@admin.nv.gov</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Diane Swords	</a:t>
            </a:r>
            <a:r>
              <a:rPr lang="en-US" dirty="0">
                <a:latin typeface="Arial" panose="020B0604020202020204" pitchFamily="34" charset="0"/>
                <a:cs typeface="Arial" panose="020B0604020202020204" pitchFamily="34" charset="0"/>
                <a:hlinkClick r:id="rId3"/>
              </a:rPr>
              <a:t>dswords@admin.nv.gov</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Eric Gildark		</a:t>
            </a:r>
            <a:r>
              <a:rPr lang="en-US" dirty="0">
                <a:latin typeface="Arial" panose="020B0604020202020204" pitchFamily="34" charset="0"/>
                <a:cs typeface="Arial" panose="020B0604020202020204" pitchFamily="34" charset="0"/>
                <a:hlinkClick r:id="rId4"/>
              </a:rPr>
              <a:t>egildark@admin.nv.gov</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Christian Martinez	</a:t>
            </a:r>
            <a:r>
              <a:rPr lang="en-US" dirty="0">
                <a:latin typeface="Arial" panose="020B0604020202020204" pitchFamily="34" charset="0"/>
                <a:cs typeface="Arial" panose="020B0604020202020204" pitchFamily="34" charset="0"/>
                <a:hlinkClick r:id="rId5"/>
              </a:rPr>
              <a:t>cxmartinez@admin.nv.gov</a:t>
            </a: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77A00AF3-2BA5-46A7-9851-2565D6FD66E8}"/>
              </a:ext>
            </a:extLst>
          </p:cNvPr>
          <p:cNvSpPr>
            <a:spLocks noGrp="1"/>
          </p:cNvSpPr>
          <p:nvPr>
            <p:ph type="sldNum" sz="quarter" idx="12"/>
          </p:nvPr>
        </p:nvSpPr>
        <p:spPr/>
        <p:txBody>
          <a:bodyPr/>
          <a:lstStyle/>
          <a:p>
            <a:fld id="{69E57DC2-970A-4B3E-BB1C-7A09969E49DF}" type="slidenum">
              <a:rPr lang="en-US" smtClean="0"/>
              <a:t>22</a:t>
            </a:fld>
            <a:endParaRPr lang="en-US" dirty="0"/>
          </a:p>
        </p:txBody>
      </p:sp>
    </p:spTree>
    <p:extLst>
      <p:ext uri="{BB962C8B-B14F-4D97-AF65-F5344CB8AC3E}">
        <p14:creationId xmlns:p14="http://schemas.microsoft.com/office/powerpoint/2010/main" val="14445799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1B26E-72F8-4C5A-8A93-374286316995}"/>
              </a:ext>
            </a:extLst>
          </p:cNvPr>
          <p:cNvSpPr>
            <a:spLocks noGrp="1"/>
          </p:cNvSpPr>
          <p:nvPr>
            <p:ph type="title"/>
          </p:nvPr>
        </p:nvSpPr>
        <p:spPr/>
        <p:txBody>
          <a:bodyPr>
            <a:normAutofit/>
          </a:bodyPr>
          <a:lstStyle/>
          <a:p>
            <a:r>
              <a:rPr lang="en-US" sz="4000" u="sng" dirty="0">
                <a:latin typeface="Arial" panose="020B0604020202020204" pitchFamily="34" charset="0"/>
                <a:cs typeface="Arial" panose="020B0604020202020204" pitchFamily="34" charset="0"/>
              </a:rPr>
              <a:t>Resources</a:t>
            </a:r>
          </a:p>
        </p:txBody>
      </p:sp>
      <p:sp>
        <p:nvSpPr>
          <p:cNvPr id="3" name="Content Placeholder 2">
            <a:extLst>
              <a:ext uri="{FF2B5EF4-FFF2-40B4-BE49-F238E27FC236}">
                <a16:creationId xmlns:a16="http://schemas.microsoft.com/office/drawing/2014/main" id="{FC91CA0C-E6D3-41E5-AF8B-1C87961E440A}"/>
              </a:ext>
            </a:extLst>
          </p:cNvPr>
          <p:cNvSpPr>
            <a:spLocks noGrp="1"/>
          </p:cNvSpPr>
          <p:nvPr>
            <p:ph idx="1"/>
          </p:nvPr>
        </p:nvSpPr>
        <p:spPr/>
        <p:txBody>
          <a:bodyPr/>
          <a:lstStyle/>
          <a:p>
            <a:r>
              <a:rPr lang="en-US" dirty="0">
                <a:hlinkClick r:id="rId2" action="ppaction://hlinkfile"/>
              </a:rPr>
              <a:t>ada.nv.gov</a:t>
            </a:r>
            <a:endParaRPr lang="en-US" dirty="0"/>
          </a:p>
          <a:p>
            <a:r>
              <a:rPr lang="en-US" dirty="0">
                <a:hlinkClick r:id="rId3"/>
              </a:rPr>
              <a:t>https://ada.nv.gov/Training/OnlineDocTraining/</a:t>
            </a:r>
            <a:endParaRPr lang="en-US" dirty="0"/>
          </a:p>
          <a:p>
            <a:r>
              <a:rPr lang="en-US" dirty="0">
                <a:latin typeface="Arial" panose="020B0604020202020204" pitchFamily="34" charset="0"/>
                <a:cs typeface="Arial" panose="020B0604020202020204" pitchFamily="34" charset="0"/>
                <a:hlinkClick r:id="rId4"/>
              </a:rPr>
              <a:t>https://ada.nv.gov/Siteimprove/</a:t>
            </a: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CCED422A-C8CC-45DA-8293-053D4A01DCBF}"/>
              </a:ext>
            </a:extLst>
          </p:cNvPr>
          <p:cNvSpPr>
            <a:spLocks noGrp="1"/>
          </p:cNvSpPr>
          <p:nvPr>
            <p:ph type="sldNum" sz="quarter" idx="12"/>
          </p:nvPr>
        </p:nvSpPr>
        <p:spPr/>
        <p:txBody>
          <a:bodyPr/>
          <a:lstStyle/>
          <a:p>
            <a:fld id="{69E57DC2-970A-4B3E-BB1C-7A09969E49DF}" type="slidenum">
              <a:rPr lang="en-US" smtClean="0"/>
              <a:t>23</a:t>
            </a:fld>
            <a:endParaRPr lang="en-US" dirty="0"/>
          </a:p>
        </p:txBody>
      </p:sp>
    </p:spTree>
    <p:extLst>
      <p:ext uri="{BB962C8B-B14F-4D97-AF65-F5344CB8AC3E}">
        <p14:creationId xmlns:p14="http://schemas.microsoft.com/office/powerpoint/2010/main" val="7622877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5C636-BF97-4D12-8CA2-FD8D0B019245}"/>
              </a:ext>
            </a:extLst>
          </p:cNvPr>
          <p:cNvSpPr>
            <a:spLocks noGrp="1"/>
          </p:cNvSpPr>
          <p:nvPr>
            <p:ph type="title"/>
          </p:nvPr>
        </p:nvSpPr>
        <p:spPr/>
        <p:txBody>
          <a:bodyPr>
            <a:normAutofit/>
          </a:bodyPr>
          <a:lstStyle/>
          <a:p>
            <a:r>
              <a:rPr lang="en-US" sz="4000" u="sng" dirty="0">
                <a:latin typeface="Arial" panose="020B0604020202020204" pitchFamily="34" charset="0"/>
                <a:cs typeface="Arial" panose="020B0604020202020204" pitchFamily="34" charset="0"/>
              </a:rPr>
              <a:t>Questions?</a:t>
            </a:r>
          </a:p>
        </p:txBody>
      </p:sp>
      <p:pic>
        <p:nvPicPr>
          <p:cNvPr id="5" name="Picture 4" descr="Image of results of accessibility check results">
            <a:extLst>
              <a:ext uri="{FF2B5EF4-FFF2-40B4-BE49-F238E27FC236}">
                <a16:creationId xmlns:a16="http://schemas.microsoft.com/office/drawing/2014/main" id="{620D7E7E-2C14-447B-8FBC-B1FF2A61B5B1}"/>
              </a:ext>
            </a:extLst>
          </p:cNvPr>
          <p:cNvPicPr>
            <a:picLocks noChangeAspect="1"/>
          </p:cNvPicPr>
          <p:nvPr/>
        </p:nvPicPr>
        <p:blipFill>
          <a:blip r:embed="rId3"/>
          <a:stretch>
            <a:fillRect/>
          </a:stretch>
        </p:blipFill>
        <p:spPr>
          <a:xfrm>
            <a:off x="5532120" y="65723"/>
            <a:ext cx="6629221" cy="6792275"/>
          </a:xfrm>
          <a:prstGeom prst="rect">
            <a:avLst/>
          </a:prstGeom>
        </p:spPr>
      </p:pic>
      <p:sp>
        <p:nvSpPr>
          <p:cNvPr id="3" name="Slide Number Placeholder 2">
            <a:extLst>
              <a:ext uri="{FF2B5EF4-FFF2-40B4-BE49-F238E27FC236}">
                <a16:creationId xmlns:a16="http://schemas.microsoft.com/office/drawing/2014/main" id="{2849FC76-2A2D-4046-A5E6-F34D43F13D8D}"/>
              </a:ext>
            </a:extLst>
          </p:cNvPr>
          <p:cNvSpPr>
            <a:spLocks noGrp="1"/>
          </p:cNvSpPr>
          <p:nvPr>
            <p:ph type="sldNum" sz="quarter" idx="12"/>
          </p:nvPr>
        </p:nvSpPr>
        <p:spPr/>
        <p:txBody>
          <a:bodyPr/>
          <a:lstStyle/>
          <a:p>
            <a:fld id="{69E57DC2-970A-4B3E-BB1C-7A09969E49DF}" type="slidenum">
              <a:rPr lang="en-US" smtClean="0"/>
              <a:pPr/>
              <a:t>24</a:t>
            </a:fld>
            <a:endParaRPr lang="en-US" dirty="0"/>
          </a:p>
        </p:txBody>
      </p:sp>
    </p:spTree>
    <p:extLst>
      <p:ext uri="{BB962C8B-B14F-4D97-AF65-F5344CB8AC3E}">
        <p14:creationId xmlns:p14="http://schemas.microsoft.com/office/powerpoint/2010/main" val="287644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74EB7-3802-4CE8-AC31-1268A3FD11BD}"/>
              </a:ext>
            </a:extLst>
          </p:cNvPr>
          <p:cNvSpPr>
            <a:spLocks noGrp="1"/>
          </p:cNvSpPr>
          <p:nvPr>
            <p:ph type="title"/>
          </p:nvPr>
        </p:nvSpPr>
        <p:spPr/>
        <p:txBody>
          <a:bodyPr>
            <a:normAutofit/>
          </a:bodyPr>
          <a:lstStyle/>
          <a:p>
            <a:r>
              <a:rPr lang="en-US" sz="4000" u="sng" dirty="0">
                <a:latin typeface="Arial" panose="020B0604020202020204" pitchFamily="34" charset="0"/>
                <a:cs typeface="Arial" panose="020B0604020202020204" pitchFamily="34" charset="0"/>
              </a:rPr>
              <a:t>What is Website Accessibility: Web Content Accessibility Guidelines (WCAG)</a:t>
            </a:r>
          </a:p>
        </p:txBody>
      </p:sp>
      <p:sp>
        <p:nvSpPr>
          <p:cNvPr id="3" name="Content Placeholder 2">
            <a:extLst>
              <a:ext uri="{FF2B5EF4-FFF2-40B4-BE49-F238E27FC236}">
                <a16:creationId xmlns:a16="http://schemas.microsoft.com/office/drawing/2014/main" id="{0B6F75AB-ADB9-4AB2-B5C1-7D3A11A16267}"/>
              </a:ext>
            </a:extLst>
          </p:cNvPr>
          <p:cNvSpPr>
            <a:spLocks noGrp="1"/>
          </p:cNvSpPr>
          <p:nvPr>
            <p:ph idx="1"/>
          </p:nvPr>
        </p:nvSpPr>
        <p:spPr/>
        <p:txBody>
          <a:bodyPr>
            <a:normAutofit/>
          </a:bodyPr>
          <a:lstStyle/>
          <a:p>
            <a:r>
              <a:rPr lang="en-US" sz="1600" dirty="0">
                <a:latin typeface="Arial" panose="020B0604020202020204" pitchFamily="34" charset="0"/>
                <a:cs typeface="Arial" panose="020B0604020202020204" pitchFamily="34" charset="0"/>
              </a:rPr>
              <a:t>The World Web Consortium (WC3) has provided a set of accessibility guidelines that are the generally accepted standard by which website accessibility is measured.</a:t>
            </a:r>
          </a:p>
          <a:p>
            <a:r>
              <a:rPr lang="en-US" sz="1600" dirty="0">
                <a:latin typeface="Arial" panose="020B0604020202020204" pitchFamily="34" charset="0"/>
                <a:cs typeface="Arial" panose="020B0604020202020204" pitchFamily="34" charset="0"/>
              </a:rPr>
              <a:t>Conformance to current WCAG standards for website pages and website documents allows users of assistive technology, including screen readers, to access website information.</a:t>
            </a:r>
          </a:p>
          <a:p>
            <a:r>
              <a:rPr lang="en-US" sz="1600" dirty="0">
                <a:latin typeface="Arial" panose="020B0604020202020204" pitchFamily="34" charset="0"/>
                <a:cs typeface="Arial" panose="020B0604020202020204" pitchFamily="34" charset="0"/>
              </a:rPr>
              <a:t>WCAG standards apply to both web pages (content) and the documents on the website.</a:t>
            </a:r>
          </a:p>
          <a:p>
            <a:r>
              <a:rPr lang="en-US" sz="1600" dirty="0">
                <a:latin typeface="Arial" panose="020B0604020202020204" pitchFamily="34" charset="0"/>
                <a:cs typeface="Arial" panose="020B0604020202020204" pitchFamily="34" charset="0"/>
              </a:rPr>
              <a:t>EITS has created tools for agencies within the Ektron Content Management System (CMS), to assist agencies to  create compliant web pages.</a:t>
            </a:r>
          </a:p>
          <a:p>
            <a:r>
              <a:rPr lang="en-US" sz="1600" dirty="0">
                <a:latin typeface="Arial" panose="020B0604020202020204" pitchFamily="34" charset="0"/>
                <a:cs typeface="Arial" panose="020B0604020202020204" pitchFamily="34" charset="0"/>
              </a:rPr>
              <a:t>Well designed, compliant and correctly exported source documents (to PDF format) will make a significant impact on the time and effort required to review and remediate PDFs.</a:t>
            </a:r>
          </a:p>
          <a:p>
            <a:pPr lvl="1"/>
            <a:r>
              <a:rPr lang="en-US" sz="1600" dirty="0">
                <a:latin typeface="Arial" panose="020B0604020202020204" pitchFamily="34" charset="0"/>
                <a:cs typeface="Arial" panose="020B0604020202020204" pitchFamily="34" charset="0"/>
              </a:rPr>
              <a:t>There are some aspects of document compliance that must be manually verified for all PDFs (see slide 17).	</a:t>
            </a:r>
          </a:p>
        </p:txBody>
      </p:sp>
      <p:sp>
        <p:nvSpPr>
          <p:cNvPr id="4" name="Slide Number Placeholder 3">
            <a:extLst>
              <a:ext uri="{FF2B5EF4-FFF2-40B4-BE49-F238E27FC236}">
                <a16:creationId xmlns:a16="http://schemas.microsoft.com/office/drawing/2014/main" id="{D15AD5A8-8F27-4CE8-A83D-45588488683F}"/>
              </a:ext>
            </a:extLst>
          </p:cNvPr>
          <p:cNvSpPr>
            <a:spLocks noGrp="1"/>
          </p:cNvSpPr>
          <p:nvPr>
            <p:ph type="sldNum" sz="quarter" idx="12"/>
          </p:nvPr>
        </p:nvSpPr>
        <p:spPr/>
        <p:txBody>
          <a:bodyPr/>
          <a:lstStyle/>
          <a:p>
            <a:fld id="{69E57DC2-970A-4B3E-BB1C-7A09969E49DF}" type="slidenum">
              <a:rPr lang="en-US" smtClean="0"/>
              <a:t>3</a:t>
            </a:fld>
            <a:endParaRPr lang="en-US" dirty="0"/>
          </a:p>
        </p:txBody>
      </p:sp>
    </p:spTree>
    <p:extLst>
      <p:ext uri="{BB962C8B-B14F-4D97-AF65-F5344CB8AC3E}">
        <p14:creationId xmlns:p14="http://schemas.microsoft.com/office/powerpoint/2010/main" val="1096827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7DF49-793B-4B66-9FC9-54B915D7F632}"/>
              </a:ext>
            </a:extLst>
          </p:cNvPr>
          <p:cNvSpPr>
            <a:spLocks noGrp="1"/>
          </p:cNvSpPr>
          <p:nvPr>
            <p:ph type="title"/>
          </p:nvPr>
        </p:nvSpPr>
        <p:spPr/>
        <p:txBody>
          <a:bodyPr/>
          <a:lstStyle/>
          <a:p>
            <a:r>
              <a:rPr lang="en-US" u="sng" dirty="0"/>
              <a:t>Measuring Website Accessibility: Siteimprove </a:t>
            </a:r>
          </a:p>
        </p:txBody>
      </p:sp>
      <p:sp>
        <p:nvSpPr>
          <p:cNvPr id="3" name="Content Placeholder 2">
            <a:extLst>
              <a:ext uri="{FF2B5EF4-FFF2-40B4-BE49-F238E27FC236}">
                <a16:creationId xmlns:a16="http://schemas.microsoft.com/office/drawing/2014/main" id="{1CC4D6CD-5B11-4161-AD3E-2BE6A66A9D96}"/>
              </a:ext>
            </a:extLst>
          </p:cNvPr>
          <p:cNvSpPr>
            <a:spLocks noGrp="1"/>
          </p:cNvSpPr>
          <p:nvPr>
            <p:ph idx="1"/>
          </p:nvPr>
        </p:nvSpPr>
        <p:spPr>
          <a:xfrm>
            <a:off x="1371600" y="2285999"/>
            <a:ext cx="9601200" cy="4089633"/>
          </a:xfrm>
        </p:spPr>
        <p:txBody>
          <a:bodyPr>
            <a:normAutofit/>
          </a:bodyPr>
          <a:lstStyle/>
          <a:p>
            <a:r>
              <a:rPr lang="en-US" sz="1600" dirty="0">
                <a:latin typeface="Arial" panose="020B0604020202020204" pitchFamily="34" charset="0"/>
                <a:cs typeface="Arial" panose="020B0604020202020204" pitchFamily="34" charset="0"/>
              </a:rPr>
              <a:t>EITS has purchased Siteimprove, a software tool that provides information on website compliance for content (web pages) and documents.</a:t>
            </a:r>
          </a:p>
          <a:p>
            <a:r>
              <a:rPr lang="en-US" sz="1600" dirty="0">
                <a:latin typeface="Arial" panose="020B0604020202020204" pitchFamily="34" charset="0"/>
                <a:cs typeface="Arial" panose="020B0604020202020204" pitchFamily="34" charset="0"/>
              </a:rPr>
              <a:t>EITS provides unlimited Siteimprove licenses at no cost to agencies that have signed Service Level Agreements, such as DPBH.</a:t>
            </a:r>
          </a:p>
          <a:p>
            <a:r>
              <a:rPr lang="en-US" sz="1600" dirty="0">
                <a:latin typeface="Arial" panose="020B0604020202020204" pitchFamily="34" charset="0"/>
                <a:cs typeface="Arial" panose="020B0604020202020204" pitchFamily="34" charset="0"/>
              </a:rPr>
              <a:t>Information provided by Siteimprove includes:</a:t>
            </a:r>
          </a:p>
          <a:p>
            <a:pPr lvl="1"/>
            <a:r>
              <a:rPr lang="en-US" sz="1600" dirty="0">
                <a:latin typeface="Arial" panose="020B0604020202020204" pitchFamily="34" charset="0"/>
                <a:cs typeface="Arial" panose="020B0604020202020204" pitchFamily="34" charset="0"/>
              </a:rPr>
              <a:t>Accessibility scores for websites and pages based on compliance with WCAG 2.1 guidelines</a:t>
            </a:r>
          </a:p>
          <a:p>
            <a:pPr lvl="1"/>
            <a:r>
              <a:rPr lang="en-US" sz="1600" dirty="0">
                <a:latin typeface="Arial" panose="020B0604020202020204" pitchFamily="34" charset="0"/>
                <a:cs typeface="Arial" panose="020B0604020202020204" pitchFamily="34" charset="0"/>
              </a:rPr>
              <a:t>Identification of specific accessibility issues and information on how to correct them</a:t>
            </a:r>
          </a:p>
          <a:p>
            <a:pPr lvl="1"/>
            <a:r>
              <a:rPr lang="en-US" sz="1600" dirty="0">
                <a:latin typeface="Arial" panose="020B0604020202020204" pitchFamily="34" charset="0"/>
                <a:cs typeface="Arial" panose="020B0604020202020204" pitchFamily="34" charset="0"/>
              </a:rPr>
              <a:t>A sortable list of documents on the website that do not meet current WCAG standards, making them non-ADA compliant</a:t>
            </a:r>
          </a:p>
          <a:p>
            <a:pPr lvl="1"/>
            <a:r>
              <a:rPr lang="en-US" sz="1600" dirty="0">
                <a:latin typeface="Arial" panose="020B0604020202020204" pitchFamily="34" charset="0"/>
                <a:cs typeface="Arial" panose="020B0604020202020204" pitchFamily="34" charset="0"/>
              </a:rPr>
              <a:t>The names and URLs of non-compliant documents</a:t>
            </a:r>
          </a:p>
          <a:p>
            <a:pPr lvl="1"/>
            <a:r>
              <a:rPr lang="en-US" sz="1600" dirty="0">
                <a:latin typeface="Arial" panose="020B0604020202020204" pitchFamily="34" charset="0"/>
                <a:cs typeface="Arial" panose="020B0604020202020204" pitchFamily="34" charset="0"/>
              </a:rPr>
              <a:t>Details on why the document is not compliant and where the issues occur within the document</a:t>
            </a:r>
          </a:p>
          <a:p>
            <a:pPr lvl="1"/>
            <a:r>
              <a:rPr lang="en-US" sz="1600" dirty="0">
                <a:latin typeface="Arial" panose="020B0604020202020204" pitchFamily="34" charset="0"/>
                <a:cs typeface="Arial" panose="020B0604020202020204" pitchFamily="34" charset="0"/>
              </a:rPr>
              <a:t>Accessibility trainings</a:t>
            </a:r>
          </a:p>
          <a:p>
            <a:pPr lvl="1"/>
            <a:endParaRPr lang="en-US" sz="1600" dirty="0">
              <a:latin typeface="Arial" panose="020B0604020202020204" pitchFamily="34" charset="0"/>
              <a:cs typeface="Arial" panose="020B0604020202020204" pitchFamily="34" charset="0"/>
            </a:endParaRPr>
          </a:p>
          <a:p>
            <a:pPr lvl="1"/>
            <a:endParaRPr lang="en-US" dirty="0"/>
          </a:p>
          <a:p>
            <a:pPr marL="530352" lvl="1" indent="0">
              <a:buNone/>
            </a:pPr>
            <a:endParaRPr lang="en-US" dirty="0"/>
          </a:p>
          <a:p>
            <a:pPr lvl="1"/>
            <a:endParaRPr lang="en-US" dirty="0"/>
          </a:p>
          <a:p>
            <a:pPr lvl="1"/>
            <a:endParaRPr lang="en-US" dirty="0"/>
          </a:p>
        </p:txBody>
      </p:sp>
      <p:sp>
        <p:nvSpPr>
          <p:cNvPr id="4" name="Slide Number Placeholder 3">
            <a:extLst>
              <a:ext uri="{FF2B5EF4-FFF2-40B4-BE49-F238E27FC236}">
                <a16:creationId xmlns:a16="http://schemas.microsoft.com/office/drawing/2014/main" id="{E917BEA0-31EA-4129-9EE1-A3EA58349362}"/>
              </a:ext>
            </a:extLst>
          </p:cNvPr>
          <p:cNvSpPr>
            <a:spLocks noGrp="1"/>
          </p:cNvSpPr>
          <p:nvPr>
            <p:ph type="sldNum" sz="quarter" idx="12"/>
          </p:nvPr>
        </p:nvSpPr>
        <p:spPr/>
        <p:txBody>
          <a:bodyPr/>
          <a:lstStyle/>
          <a:p>
            <a:fld id="{69E57DC2-970A-4B3E-BB1C-7A09969E49DF}" type="slidenum">
              <a:rPr lang="en-US" smtClean="0"/>
              <a:t>4</a:t>
            </a:fld>
            <a:endParaRPr lang="en-US" dirty="0"/>
          </a:p>
        </p:txBody>
      </p:sp>
    </p:spTree>
    <p:extLst>
      <p:ext uri="{BB962C8B-B14F-4D97-AF65-F5344CB8AC3E}">
        <p14:creationId xmlns:p14="http://schemas.microsoft.com/office/powerpoint/2010/main" val="1816981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4FBDB-E853-451A-8336-B183103C8EE9}"/>
              </a:ext>
            </a:extLst>
          </p:cNvPr>
          <p:cNvSpPr>
            <a:spLocks noGrp="1"/>
          </p:cNvSpPr>
          <p:nvPr>
            <p:ph type="title"/>
          </p:nvPr>
        </p:nvSpPr>
        <p:spPr/>
        <p:txBody>
          <a:bodyPr/>
          <a:lstStyle/>
          <a:p>
            <a:r>
              <a:rPr lang="en-US" u="sng" dirty="0"/>
              <a:t>Siteimprove Visual</a:t>
            </a:r>
          </a:p>
        </p:txBody>
      </p:sp>
      <p:sp>
        <p:nvSpPr>
          <p:cNvPr id="3" name="Content Placeholder 2" descr="Image of Siteimprove accessibility menu and a portion of a list of PDFs with compliance issues">
            <a:extLst>
              <a:ext uri="{FF2B5EF4-FFF2-40B4-BE49-F238E27FC236}">
                <a16:creationId xmlns:a16="http://schemas.microsoft.com/office/drawing/2014/main" id="{D2484237-CBD3-47F7-9632-524EA825DFF2}"/>
              </a:ext>
              <a:ext uri="{C183D7F6-B498-43B3-948B-1728B52AA6E4}">
                <adec:decorative xmlns:adec="http://schemas.microsoft.com/office/drawing/2017/decorative" val="0"/>
              </a:ext>
            </a:extLst>
          </p:cNvPr>
          <p:cNvSpPr>
            <a:spLocks noGrp="1"/>
          </p:cNvSpPr>
          <p:nvPr>
            <p:ph type="body" sz="half" idx="2"/>
          </p:nvPr>
        </p:nvSpPr>
        <p:spPr/>
        <p:txBody>
          <a:bodyPr>
            <a:normAutofit/>
          </a:bodyPr>
          <a:lstStyle/>
          <a:p>
            <a:pPr marL="0" indent="0">
              <a:buNone/>
            </a:pPr>
            <a:r>
              <a:rPr lang="en-US" sz="2000" dirty="0">
                <a:latin typeface="Arial" panose="020B0604020202020204" pitchFamily="34" charset="0"/>
                <a:cs typeface="Arial" panose="020B0604020202020204" pitchFamily="34" charset="0"/>
              </a:rPr>
              <a:t>The accompanying image shows the Siteimprove Accessibility menu and a portion of a list of PDFs with compliance issues.</a:t>
            </a:r>
          </a:p>
          <a:p>
            <a:pPr marL="0" indent="0">
              <a:buNone/>
            </a:pPr>
            <a:r>
              <a:rPr lang="en-US" sz="2000" dirty="0">
                <a:latin typeface="Arial" panose="020B0604020202020204" pitchFamily="34" charset="0"/>
                <a:cs typeface="Arial" panose="020B0604020202020204" pitchFamily="34" charset="0"/>
              </a:rPr>
              <a:t> </a:t>
            </a:r>
          </a:p>
        </p:txBody>
      </p:sp>
      <p:sp>
        <p:nvSpPr>
          <p:cNvPr id="4" name="Slide Number Placeholder 3">
            <a:extLst>
              <a:ext uri="{FF2B5EF4-FFF2-40B4-BE49-F238E27FC236}">
                <a16:creationId xmlns:a16="http://schemas.microsoft.com/office/drawing/2014/main" id="{273CDB4A-4EE9-42CA-86D6-787FE65986C3}"/>
              </a:ext>
            </a:extLst>
          </p:cNvPr>
          <p:cNvSpPr>
            <a:spLocks noGrp="1"/>
          </p:cNvSpPr>
          <p:nvPr>
            <p:ph type="sldNum" sz="quarter" idx="12"/>
          </p:nvPr>
        </p:nvSpPr>
        <p:spPr/>
        <p:txBody>
          <a:bodyPr/>
          <a:lstStyle/>
          <a:p>
            <a:fld id="{69E57DC2-970A-4B3E-BB1C-7A09969E49DF}" type="slidenum">
              <a:rPr lang="en-US" smtClean="0"/>
              <a:pPr/>
              <a:t>5</a:t>
            </a:fld>
            <a:endParaRPr lang="en-US" dirty="0"/>
          </a:p>
        </p:txBody>
      </p:sp>
      <p:sp>
        <p:nvSpPr>
          <p:cNvPr id="6" name="Picture Placeholder 5" descr="Image of Siteimprove accessibility menu with a listing of PDFs with compliance issues.">
            <a:extLst>
              <a:ext uri="{FF2B5EF4-FFF2-40B4-BE49-F238E27FC236}">
                <a16:creationId xmlns:a16="http://schemas.microsoft.com/office/drawing/2014/main" id="{795571CD-2439-4EB1-84E9-A501AF6E5E58}"/>
              </a:ext>
            </a:extLst>
          </p:cNvPr>
          <p:cNvSpPr>
            <a:spLocks noGrp="1"/>
          </p:cNvSpPr>
          <p:nvPr>
            <p:ph type="pic" idx="1"/>
          </p:nvPr>
        </p:nvSpPr>
        <p:spPr>
          <a:xfrm>
            <a:off x="5335906" y="0"/>
            <a:ext cx="6856093" cy="6857999"/>
          </a:xfrm>
        </p:spPr>
      </p:sp>
      <p:pic>
        <p:nvPicPr>
          <p:cNvPr id="9" name="Picture 8" descr="Siteimprove accessibility menu and a portion of a listing of PDFs with accessibility issues">
            <a:extLst>
              <a:ext uri="{FF2B5EF4-FFF2-40B4-BE49-F238E27FC236}">
                <a16:creationId xmlns:a16="http://schemas.microsoft.com/office/drawing/2014/main" id="{9048308A-D3FF-4BF7-9275-A245BE860936}"/>
              </a:ext>
            </a:extLst>
          </p:cNvPr>
          <p:cNvPicPr>
            <a:picLocks noChangeAspect="1"/>
          </p:cNvPicPr>
          <p:nvPr/>
        </p:nvPicPr>
        <p:blipFill>
          <a:blip r:embed="rId2"/>
          <a:stretch>
            <a:fillRect/>
          </a:stretch>
        </p:blipFill>
        <p:spPr>
          <a:xfrm>
            <a:off x="5335906" y="0"/>
            <a:ext cx="7645565" cy="6858000"/>
          </a:xfrm>
          <a:prstGeom prst="rect">
            <a:avLst/>
          </a:prstGeom>
        </p:spPr>
      </p:pic>
    </p:spTree>
    <p:extLst>
      <p:ext uri="{BB962C8B-B14F-4D97-AF65-F5344CB8AC3E}">
        <p14:creationId xmlns:p14="http://schemas.microsoft.com/office/powerpoint/2010/main" val="2465827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44F77-7FE5-424E-8A13-655F6FAC6323}"/>
              </a:ext>
            </a:extLst>
          </p:cNvPr>
          <p:cNvSpPr>
            <a:spLocks noGrp="1"/>
          </p:cNvSpPr>
          <p:nvPr>
            <p:ph type="title"/>
          </p:nvPr>
        </p:nvSpPr>
        <p:spPr/>
        <p:txBody>
          <a:bodyPr/>
          <a:lstStyle/>
          <a:p>
            <a:r>
              <a:rPr lang="en-US" u="sng" dirty="0"/>
              <a:t>Siteimprove License and Training Requests</a:t>
            </a:r>
          </a:p>
        </p:txBody>
      </p:sp>
      <p:sp>
        <p:nvSpPr>
          <p:cNvPr id="3" name="Content Placeholder 2">
            <a:extLst>
              <a:ext uri="{FF2B5EF4-FFF2-40B4-BE49-F238E27FC236}">
                <a16:creationId xmlns:a16="http://schemas.microsoft.com/office/drawing/2014/main" id="{17E2725B-2294-49AC-B8F3-468FA317C9AA}"/>
              </a:ext>
            </a:extLst>
          </p:cNvPr>
          <p:cNvSpPr>
            <a:spLocks noGrp="1"/>
          </p:cNvSpPr>
          <p:nvPr>
            <p:ph idx="1"/>
          </p:nvPr>
        </p:nvSpPr>
        <p:spPr/>
        <p:txBody>
          <a:bodyPr/>
          <a:lstStyle/>
          <a:p>
            <a:r>
              <a:rPr lang="en-US" dirty="0"/>
              <a:t>To obtain a Siteimprove license or to schedule Siteimprove training please contact Joe Diarte at jdiarte@admin.nv.gov.</a:t>
            </a:r>
          </a:p>
        </p:txBody>
      </p:sp>
      <p:sp>
        <p:nvSpPr>
          <p:cNvPr id="4" name="Slide Number Placeholder 3">
            <a:extLst>
              <a:ext uri="{FF2B5EF4-FFF2-40B4-BE49-F238E27FC236}">
                <a16:creationId xmlns:a16="http://schemas.microsoft.com/office/drawing/2014/main" id="{AE7D8016-3B7E-4469-BF25-80BBC44ADD5D}"/>
              </a:ext>
            </a:extLst>
          </p:cNvPr>
          <p:cNvSpPr>
            <a:spLocks noGrp="1"/>
          </p:cNvSpPr>
          <p:nvPr>
            <p:ph type="sldNum" sz="quarter" idx="12"/>
          </p:nvPr>
        </p:nvSpPr>
        <p:spPr/>
        <p:txBody>
          <a:bodyPr/>
          <a:lstStyle/>
          <a:p>
            <a:fld id="{69E57DC2-970A-4B3E-BB1C-7A09969E49DF}" type="slidenum">
              <a:rPr lang="en-US" smtClean="0"/>
              <a:t>6</a:t>
            </a:fld>
            <a:endParaRPr lang="en-US" dirty="0"/>
          </a:p>
        </p:txBody>
      </p:sp>
    </p:spTree>
    <p:extLst>
      <p:ext uri="{BB962C8B-B14F-4D97-AF65-F5344CB8AC3E}">
        <p14:creationId xmlns:p14="http://schemas.microsoft.com/office/powerpoint/2010/main" val="3062025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3F65C-05A0-4EC7-88F8-8615FBA5ACD1}"/>
              </a:ext>
            </a:extLst>
          </p:cNvPr>
          <p:cNvSpPr>
            <a:spLocks noGrp="1"/>
          </p:cNvSpPr>
          <p:nvPr>
            <p:ph type="title"/>
          </p:nvPr>
        </p:nvSpPr>
        <p:spPr/>
        <p:txBody>
          <a:bodyPr>
            <a:normAutofit/>
          </a:bodyPr>
          <a:lstStyle/>
          <a:p>
            <a:r>
              <a:rPr lang="en-US" sz="4000" u="sng" dirty="0">
                <a:latin typeface="Arial" panose="020B0604020202020204" pitchFamily="34" charset="0"/>
                <a:cs typeface="Arial" panose="020B0604020202020204" pitchFamily="34" charset="0"/>
              </a:rPr>
              <a:t>DPBH Website ADA Compliance Progress</a:t>
            </a:r>
          </a:p>
        </p:txBody>
      </p:sp>
      <p:sp>
        <p:nvSpPr>
          <p:cNvPr id="3" name="Content Placeholder 2">
            <a:extLst>
              <a:ext uri="{FF2B5EF4-FFF2-40B4-BE49-F238E27FC236}">
                <a16:creationId xmlns:a16="http://schemas.microsoft.com/office/drawing/2014/main" id="{3ABD395B-ADB0-4DB8-B132-C2CDF139D457}"/>
              </a:ext>
            </a:extLst>
          </p:cNvPr>
          <p:cNvSpPr>
            <a:spLocks noGrp="1"/>
          </p:cNvSpPr>
          <p:nvPr>
            <p:ph idx="1"/>
          </p:nvPr>
        </p:nvSpPr>
        <p:spPr/>
        <p:txBody>
          <a:bodyPr>
            <a:normAutofit fontScale="92500" lnSpcReduction="20000"/>
          </a:bodyPr>
          <a:lstStyle/>
          <a:p>
            <a:r>
              <a:rPr lang="en-US" dirty="0"/>
              <a:t>At the end of April 2021, EITS began working with DPBH on a plan to make the agency’s website ADA compliant and accessible.</a:t>
            </a:r>
          </a:p>
          <a:p>
            <a:r>
              <a:rPr lang="en-US" dirty="0"/>
              <a:t>The high-water mark for the number of non-compliant documents on the DPBH website was 7,155, per Siteimprove.</a:t>
            </a:r>
          </a:p>
          <a:p>
            <a:r>
              <a:rPr lang="en-US" dirty="0"/>
              <a:t>Per Siteimprove, there are currently 3,494 non-compliant documents.</a:t>
            </a:r>
          </a:p>
          <a:p>
            <a:r>
              <a:rPr lang="en-US" dirty="0"/>
              <a:t>DPBH has decreased the number of non-compliant documents by 3,661 since the start of the ADA compliance initiative.</a:t>
            </a:r>
          </a:p>
          <a:p>
            <a:r>
              <a:rPr lang="en-US" dirty="0"/>
              <a:t>A significant percentage of the reduction in the number of non-compliant documents is the result of the removal of documents determined to no longer be necessary to display on the DPBH website by agency leadership.</a:t>
            </a:r>
          </a:p>
          <a:p>
            <a:r>
              <a:rPr lang="en-US" dirty="0"/>
              <a:t>Posting compliant documents is the only way to achieve and maintain an accessible website.</a:t>
            </a:r>
          </a:p>
        </p:txBody>
      </p:sp>
      <p:sp>
        <p:nvSpPr>
          <p:cNvPr id="4" name="Slide Number Placeholder 3">
            <a:extLst>
              <a:ext uri="{FF2B5EF4-FFF2-40B4-BE49-F238E27FC236}">
                <a16:creationId xmlns:a16="http://schemas.microsoft.com/office/drawing/2014/main" id="{43805848-D4D7-4FF7-9C1D-C7A177B2E46D}"/>
              </a:ext>
            </a:extLst>
          </p:cNvPr>
          <p:cNvSpPr>
            <a:spLocks noGrp="1"/>
          </p:cNvSpPr>
          <p:nvPr>
            <p:ph type="sldNum" sz="quarter" idx="12"/>
          </p:nvPr>
        </p:nvSpPr>
        <p:spPr/>
        <p:txBody>
          <a:bodyPr/>
          <a:lstStyle/>
          <a:p>
            <a:fld id="{69E57DC2-970A-4B3E-BB1C-7A09969E49DF}" type="slidenum">
              <a:rPr lang="en-US" smtClean="0"/>
              <a:t>7</a:t>
            </a:fld>
            <a:endParaRPr lang="en-US" dirty="0"/>
          </a:p>
        </p:txBody>
      </p:sp>
    </p:spTree>
    <p:extLst>
      <p:ext uri="{BB962C8B-B14F-4D97-AF65-F5344CB8AC3E}">
        <p14:creationId xmlns:p14="http://schemas.microsoft.com/office/powerpoint/2010/main" val="2162945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1E4B-42EC-4B0E-B6C0-438AEA1222D5}"/>
              </a:ext>
            </a:extLst>
          </p:cNvPr>
          <p:cNvSpPr>
            <a:spLocks noGrp="1"/>
          </p:cNvSpPr>
          <p:nvPr>
            <p:ph type="title"/>
          </p:nvPr>
        </p:nvSpPr>
        <p:spPr/>
        <p:txBody>
          <a:bodyPr>
            <a:normAutofit/>
          </a:bodyPr>
          <a:lstStyle/>
          <a:p>
            <a:r>
              <a:rPr lang="en-US" sz="4000" u="sng" dirty="0">
                <a:latin typeface="Arial" panose="020B0604020202020204" pitchFamily="34" charset="0"/>
                <a:cs typeface="Arial" panose="020B0604020202020204" pitchFamily="34" charset="0"/>
              </a:rPr>
              <a:t>DPBH Website Compliance Initiative: Components</a:t>
            </a:r>
          </a:p>
        </p:txBody>
      </p:sp>
      <p:sp>
        <p:nvSpPr>
          <p:cNvPr id="3" name="Content Placeholder 2">
            <a:extLst>
              <a:ext uri="{FF2B5EF4-FFF2-40B4-BE49-F238E27FC236}">
                <a16:creationId xmlns:a16="http://schemas.microsoft.com/office/drawing/2014/main" id="{7085254A-1C0F-47BE-8A09-59D797CE65A3}"/>
              </a:ext>
            </a:extLst>
          </p:cNvPr>
          <p:cNvSpPr>
            <a:spLocks noGrp="1"/>
          </p:cNvSpPr>
          <p:nvPr>
            <p:ph idx="1"/>
          </p:nvPr>
        </p:nvSpPr>
        <p:spPr/>
        <p:txBody>
          <a:bodyPr>
            <a:normAutofit lnSpcReduction="10000"/>
          </a:bodyPr>
          <a:lstStyle/>
          <a:p>
            <a:r>
              <a:rPr lang="en-US" dirty="0">
                <a:latin typeface="Arial" panose="020B0604020202020204" pitchFamily="34" charset="0"/>
                <a:cs typeface="Arial" panose="020B0604020202020204" pitchFamily="34" charset="0"/>
              </a:rPr>
              <a:t>Content: DPBH Web Master and EITS Web Master</a:t>
            </a:r>
          </a:p>
          <a:p>
            <a:r>
              <a:rPr lang="en-US" dirty="0">
                <a:latin typeface="Arial" panose="020B0604020202020204" pitchFamily="34" charset="0"/>
                <a:cs typeface="Arial" panose="020B0604020202020204" pitchFamily="34" charset="0"/>
              </a:rPr>
              <a:t>Documents: Remove stale documents from website</a:t>
            </a:r>
          </a:p>
          <a:p>
            <a:r>
              <a:rPr lang="en-US" dirty="0">
                <a:latin typeface="Arial" panose="020B0604020202020204" pitchFamily="34" charset="0"/>
                <a:cs typeface="Arial" panose="020B0604020202020204" pitchFamily="34" charset="0"/>
              </a:rPr>
              <a:t>Documents: Remediate the remaining documents……one by one</a:t>
            </a:r>
          </a:p>
          <a:p>
            <a:r>
              <a:rPr lang="en-US" dirty="0">
                <a:latin typeface="Arial" panose="020B0604020202020204" pitchFamily="34" charset="0"/>
                <a:cs typeface="Arial" panose="020B0604020202020204" pitchFamily="34" charset="0"/>
              </a:rPr>
              <a:t>Documents: Train compliant document creation and document remediation </a:t>
            </a:r>
          </a:p>
          <a:p>
            <a:r>
              <a:rPr lang="en-US" dirty="0">
                <a:latin typeface="Arial" panose="020B0604020202020204" pitchFamily="34" charset="0"/>
                <a:cs typeface="Arial" panose="020B0604020202020204" pitchFamily="34" charset="0"/>
              </a:rPr>
              <a:t>Documents: Require that new documents posted to the website are ADA compliant</a:t>
            </a:r>
          </a:p>
          <a:p>
            <a:r>
              <a:rPr lang="en-US" dirty="0">
                <a:latin typeface="Arial" panose="020B0604020202020204" pitchFamily="34" charset="0"/>
                <a:cs typeface="Arial" panose="020B0604020202020204" pitchFamily="34" charset="0"/>
              </a:rPr>
              <a:t>Documents: Confirm that new documents posted to the website are ADA compliant</a:t>
            </a:r>
          </a:p>
          <a:p>
            <a:r>
              <a:rPr lang="en-US" dirty="0">
                <a:latin typeface="Arial" panose="020B0604020202020204" pitchFamily="34" charset="0"/>
                <a:cs typeface="Arial" panose="020B0604020202020204" pitchFamily="34" charset="0"/>
              </a:rPr>
              <a:t>Documents: Monitor for continued compliance with Siteimprove</a:t>
            </a:r>
          </a:p>
        </p:txBody>
      </p:sp>
      <p:sp>
        <p:nvSpPr>
          <p:cNvPr id="4" name="Slide Number Placeholder 3">
            <a:extLst>
              <a:ext uri="{FF2B5EF4-FFF2-40B4-BE49-F238E27FC236}">
                <a16:creationId xmlns:a16="http://schemas.microsoft.com/office/drawing/2014/main" id="{CAA86539-4A8B-4D9E-B346-C50F67946B8A}"/>
              </a:ext>
            </a:extLst>
          </p:cNvPr>
          <p:cNvSpPr>
            <a:spLocks noGrp="1"/>
          </p:cNvSpPr>
          <p:nvPr>
            <p:ph type="sldNum" sz="quarter" idx="12"/>
          </p:nvPr>
        </p:nvSpPr>
        <p:spPr/>
        <p:txBody>
          <a:bodyPr/>
          <a:lstStyle/>
          <a:p>
            <a:fld id="{69E57DC2-970A-4B3E-BB1C-7A09969E49DF}" type="slidenum">
              <a:rPr lang="en-US" smtClean="0"/>
              <a:t>8</a:t>
            </a:fld>
            <a:endParaRPr lang="en-US" dirty="0"/>
          </a:p>
        </p:txBody>
      </p:sp>
    </p:spTree>
    <p:extLst>
      <p:ext uri="{BB962C8B-B14F-4D97-AF65-F5344CB8AC3E}">
        <p14:creationId xmlns:p14="http://schemas.microsoft.com/office/powerpoint/2010/main" val="1054012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ECA73-83F4-41D2-B409-FEB2B4EA7BCF}"/>
              </a:ext>
            </a:extLst>
          </p:cNvPr>
          <p:cNvSpPr>
            <a:spLocks noGrp="1"/>
          </p:cNvSpPr>
          <p:nvPr>
            <p:ph type="title"/>
          </p:nvPr>
        </p:nvSpPr>
        <p:spPr/>
        <p:txBody>
          <a:bodyPr>
            <a:normAutofit/>
          </a:bodyPr>
          <a:lstStyle/>
          <a:p>
            <a:r>
              <a:rPr lang="en-US" sz="4000" u="sng" dirty="0">
                <a:latin typeface="Arial" panose="020B0604020202020204" pitchFamily="34" charset="0"/>
                <a:cs typeface="Arial" panose="020B0604020202020204" pitchFamily="34" charset="0"/>
              </a:rPr>
              <a:t>Reading Websites With Assistive Technology</a:t>
            </a:r>
          </a:p>
        </p:txBody>
      </p:sp>
      <p:sp>
        <p:nvSpPr>
          <p:cNvPr id="3" name="Content Placeholder 2">
            <a:extLst>
              <a:ext uri="{FF2B5EF4-FFF2-40B4-BE49-F238E27FC236}">
                <a16:creationId xmlns:a16="http://schemas.microsoft.com/office/drawing/2014/main" id="{119692EE-4F36-4D0C-BADA-E694A1EDB5DB}"/>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NVDA and JAWS are two popular screen readers.</a:t>
            </a:r>
          </a:p>
          <a:p>
            <a:r>
              <a:rPr lang="en-US" dirty="0">
                <a:latin typeface="Arial" panose="020B0604020202020204" pitchFamily="34" charset="0"/>
                <a:cs typeface="Arial" panose="020B0604020202020204" pitchFamily="34" charset="0"/>
              </a:rPr>
              <a:t>Screen Readers read website pages and documents in the following ways:</a:t>
            </a:r>
          </a:p>
          <a:p>
            <a:pPr lvl="1"/>
            <a:r>
              <a:rPr lang="en-US" dirty="0">
                <a:latin typeface="Arial" panose="020B0604020202020204" pitchFamily="34" charset="0"/>
                <a:cs typeface="Arial" panose="020B0604020202020204" pitchFamily="34" charset="0"/>
              </a:rPr>
              <a:t>Reading every word on the page.  This method of navigating can be compared to visually reading a page through a straw.</a:t>
            </a:r>
          </a:p>
          <a:p>
            <a:pPr lvl="1"/>
            <a:r>
              <a:rPr lang="en-US" dirty="0">
                <a:latin typeface="Arial" panose="020B0604020202020204" pitchFamily="34" charset="0"/>
                <a:cs typeface="Arial" panose="020B0604020202020204" pitchFamily="34" charset="0"/>
              </a:rPr>
              <a:t>Navigating a page or document using headings or bookmarks added to the document.</a:t>
            </a:r>
          </a:p>
          <a:p>
            <a:pPr lvl="1"/>
            <a:r>
              <a:rPr lang="en-US" dirty="0">
                <a:latin typeface="Arial" panose="020B0604020202020204" pitchFamily="34" charset="0"/>
                <a:cs typeface="Arial" panose="020B0604020202020204" pitchFamily="34" charset="0"/>
              </a:rPr>
              <a:t>Navigating a page or document using links.</a:t>
            </a:r>
          </a:p>
          <a:p>
            <a:pPr lvl="1"/>
            <a:r>
              <a:rPr lang="en-US" dirty="0">
                <a:latin typeface="Arial" panose="020B0604020202020204" pitchFamily="34" charset="0"/>
                <a:cs typeface="Arial" panose="020B0604020202020204" pitchFamily="34" charset="0"/>
              </a:rPr>
              <a:t>Navigation using headings and links can be compared to visually navigating a website by using breadcrumbs.</a:t>
            </a:r>
          </a:p>
          <a:p>
            <a:pPr marL="530352" lvl="1" indent="0">
              <a:buNone/>
            </a:pPr>
            <a:endParaRPr lang="en-US" dirty="0">
              <a:latin typeface="Arial" panose="020B0604020202020204" pitchFamily="34" charset="0"/>
              <a:cs typeface="Arial" panose="020B0604020202020204" pitchFamily="34" charset="0"/>
            </a:endParaRPr>
          </a:p>
          <a:p>
            <a:pPr marL="530352" lvl="1" indent="0">
              <a:buNone/>
            </a:pPr>
            <a:endParaRPr lang="en-US" dirty="0">
              <a:latin typeface="Arial" panose="020B0604020202020204" pitchFamily="34" charset="0"/>
              <a:cs typeface="Arial" panose="020B0604020202020204" pitchFamily="34" charset="0"/>
            </a:endParaRPr>
          </a:p>
          <a:p>
            <a:pPr marL="530352" lvl="1" indent="0">
              <a:buNone/>
            </a:pPr>
            <a:endParaRPr lang="en-U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F077DA40-321E-4A94-8A94-65564361C518}"/>
              </a:ext>
            </a:extLst>
          </p:cNvPr>
          <p:cNvSpPr>
            <a:spLocks noGrp="1"/>
          </p:cNvSpPr>
          <p:nvPr>
            <p:ph type="sldNum" sz="quarter" idx="12"/>
          </p:nvPr>
        </p:nvSpPr>
        <p:spPr/>
        <p:txBody>
          <a:bodyPr/>
          <a:lstStyle/>
          <a:p>
            <a:fld id="{69E57DC2-970A-4B3E-BB1C-7A09969E49DF}" type="slidenum">
              <a:rPr lang="en-US" smtClean="0"/>
              <a:t>9</a:t>
            </a:fld>
            <a:endParaRPr lang="en-US" dirty="0"/>
          </a:p>
        </p:txBody>
      </p:sp>
    </p:spTree>
    <p:extLst>
      <p:ext uri="{BB962C8B-B14F-4D97-AF65-F5344CB8AC3E}">
        <p14:creationId xmlns:p14="http://schemas.microsoft.com/office/powerpoint/2010/main" val="2035881508"/>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{470C9BFA-4829-4D53-BC7A-442B584D17A6}tf10001105</Template>
  <TotalTime>3513</TotalTime>
  <Words>1945</Words>
  <Application>Microsoft Office PowerPoint</Application>
  <PresentationFormat>Widescreen</PresentationFormat>
  <Paragraphs>187</Paragraphs>
  <Slides>24</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Brush Script MT</vt:lpstr>
      <vt:lpstr>Calibri</vt:lpstr>
      <vt:lpstr>Franklin Gothic Book</vt:lpstr>
      <vt:lpstr>Crop</vt:lpstr>
      <vt:lpstr>ADA Compliance and accessibility</vt:lpstr>
      <vt:lpstr>Digital Communications and Inclusion</vt:lpstr>
      <vt:lpstr>What is Website Accessibility: Web Content Accessibility Guidelines (WCAG)</vt:lpstr>
      <vt:lpstr>Measuring Website Accessibility: Siteimprove </vt:lpstr>
      <vt:lpstr>Siteimprove Visual</vt:lpstr>
      <vt:lpstr>Siteimprove License and Training Requests</vt:lpstr>
      <vt:lpstr>DPBH Website ADA Compliance Progress</vt:lpstr>
      <vt:lpstr>DPBH Website Compliance Initiative: Components</vt:lpstr>
      <vt:lpstr>Reading Websites With Assistive Technology</vt:lpstr>
      <vt:lpstr>Creating ADA Compliant Documents: Word</vt:lpstr>
      <vt:lpstr>Word Accessibility Checker</vt:lpstr>
      <vt:lpstr>A Picture is Worth….an Accessibility Error</vt:lpstr>
      <vt:lpstr>Creating ADA Compliant Documents: Excel</vt:lpstr>
      <vt:lpstr>Excel Accessibility Checker</vt:lpstr>
      <vt:lpstr>Creating ADA Compliant Documents: PowerPoint</vt:lpstr>
      <vt:lpstr>PowerPoint Accessibility Checker</vt:lpstr>
      <vt:lpstr>Creating and Remediating PDFs</vt:lpstr>
      <vt:lpstr>Exporting to PDF</vt:lpstr>
      <vt:lpstr>Adding a “Heading 1” with Adobe</vt:lpstr>
      <vt:lpstr>For more information on PDF remediation training please contact Robert Shrader at rshrader@admin.nv.gov </vt:lpstr>
      <vt:lpstr>Power BI Overview</vt:lpstr>
      <vt:lpstr>State Web Remediation Contacts</vt:lpstr>
      <vt:lpstr>Resources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Websites: ADA compliance and accessibility overview</dc:title>
  <dc:creator>Diane Swords</dc:creator>
  <cp:lastModifiedBy>Robert Shrader</cp:lastModifiedBy>
  <cp:revision>117</cp:revision>
  <cp:lastPrinted>2021-07-14T16:50:16Z</cp:lastPrinted>
  <dcterms:created xsi:type="dcterms:W3CDTF">2021-07-07T14:13:08Z</dcterms:created>
  <dcterms:modified xsi:type="dcterms:W3CDTF">2021-07-16T16:13:09Z</dcterms:modified>
</cp:coreProperties>
</file>